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4" r:id="rId2"/>
    <p:sldId id="285" r:id="rId3"/>
    <p:sldId id="286" r:id="rId4"/>
    <p:sldId id="287" r:id="rId5"/>
    <p:sldId id="288" r:id="rId6"/>
    <p:sldId id="289" r:id="rId7"/>
    <p:sldId id="290" r:id="rId8"/>
    <p:sldId id="291" r:id="rId9"/>
  </p:sldIdLst>
  <p:sldSz cx="7562850" cy="1069181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r" defTabSz="914400" rtl="1" eaLnBrk="1" latinLnBrk="0" hangingPunct="1">
      <a:defRPr kern="1200">
        <a:solidFill>
          <a:schemeClr val="tx1"/>
        </a:solidFill>
        <a:latin typeface="Calibri" panose="020F0502020204030204" pitchFamily="34" charset="0"/>
        <a:ea typeface="+mn-ea"/>
        <a:cs typeface="+mn-cs"/>
      </a:defRPr>
    </a:lvl6pPr>
    <a:lvl7pPr marL="2743200" algn="r" defTabSz="914400" rtl="1" eaLnBrk="1" latinLnBrk="0" hangingPunct="1">
      <a:defRPr kern="1200">
        <a:solidFill>
          <a:schemeClr val="tx1"/>
        </a:solidFill>
        <a:latin typeface="Calibri" panose="020F0502020204030204" pitchFamily="34" charset="0"/>
        <a:ea typeface="+mn-ea"/>
        <a:cs typeface="+mn-cs"/>
      </a:defRPr>
    </a:lvl7pPr>
    <a:lvl8pPr marL="3200400" algn="r" defTabSz="914400" rtl="1" eaLnBrk="1" latinLnBrk="0" hangingPunct="1">
      <a:defRPr kern="1200">
        <a:solidFill>
          <a:schemeClr val="tx1"/>
        </a:solidFill>
        <a:latin typeface="Calibri" panose="020F0502020204030204" pitchFamily="34" charset="0"/>
        <a:ea typeface="+mn-ea"/>
        <a:cs typeface="+mn-cs"/>
      </a:defRPr>
    </a:lvl8pPr>
    <a:lvl9pPr marL="3657600" algn="r" defTabSz="914400" rtl="1"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23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3" d="100"/>
          <a:sy n="43" d="100"/>
        </p:scale>
        <p:origin x="2298" y="60"/>
      </p:cViewPr>
      <p:guideLst>
        <p:guide orient="horz" pos="3367"/>
        <p:guide pos="238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650535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pitchFamily="34" charset="0"/>
        </a:defRPr>
      </a:lvl2pPr>
      <a:lvl3pPr algn="l" rtl="0" eaLnBrk="0" fontAlgn="base" hangingPunct="0">
        <a:lnSpc>
          <a:spcPct val="90000"/>
        </a:lnSpc>
        <a:spcBef>
          <a:spcPct val="0"/>
        </a:spcBef>
        <a:spcAft>
          <a:spcPct val="0"/>
        </a:spcAft>
        <a:defRPr sz="4400">
          <a:solidFill>
            <a:schemeClr val="tx1"/>
          </a:solidFill>
          <a:latin typeface="Calibri" pitchFamily="34" charset="0"/>
        </a:defRPr>
      </a:lvl3pPr>
      <a:lvl4pPr algn="l" rtl="0" eaLnBrk="0" fontAlgn="base" hangingPunct="0">
        <a:lnSpc>
          <a:spcPct val="90000"/>
        </a:lnSpc>
        <a:spcBef>
          <a:spcPct val="0"/>
        </a:spcBef>
        <a:spcAft>
          <a:spcPct val="0"/>
        </a:spcAft>
        <a:defRPr sz="4400">
          <a:solidFill>
            <a:schemeClr val="tx1"/>
          </a:solidFill>
          <a:latin typeface="Calibri" pitchFamily="34" charset="0"/>
        </a:defRPr>
      </a:lvl4pPr>
      <a:lvl5pPr algn="l" rtl="0" eaLnBrk="0" fontAlgn="base" hangingPunct="0">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1.xml"/><Relationship Id="rId4" Type="http://schemas.openxmlformats.org/officeDocument/2006/relationships/image" Target="../media/image12.emf"/></Relationships>
</file>

<file path=ppt/slides/_rels/slide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emf"/></Relationships>
</file>

<file path=ppt/slides/_rels/slide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274638" y="331788"/>
            <a:ext cx="106045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Aft>
                <a:spcPts val="425"/>
              </a:spcAft>
            </a:pPr>
            <a:r>
              <a:rPr lang="en-US" sz="2000" b="1">
                <a:latin typeface="Times New Roman" panose="02020603050405020304" pitchFamily="18" charset="0"/>
              </a:rPr>
              <a:t>Lecture 6</a:t>
            </a:r>
          </a:p>
        </p:txBody>
      </p:sp>
      <p:sp>
        <p:nvSpPr>
          <p:cNvPr id="29699" name="Rectangle 2"/>
          <p:cNvSpPr>
            <a:spLocks noChangeArrowheads="1"/>
          </p:cNvSpPr>
          <p:nvPr/>
        </p:nvSpPr>
        <p:spPr bwMode="auto">
          <a:xfrm>
            <a:off x="4995863" y="603250"/>
            <a:ext cx="2224087"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spcBef>
                <a:spcPts val="425"/>
              </a:spcBef>
              <a:spcAft>
                <a:spcPts val="2100"/>
              </a:spcAft>
            </a:pPr>
            <a:r>
              <a:rPr lang="en-US" sz="1300" b="1">
                <a:latin typeface="Times New Roman" panose="02020603050405020304" pitchFamily="18" charset="0"/>
              </a:rPr>
              <a:t>Dr. Mohammed Abdul Baset</a:t>
            </a:r>
          </a:p>
        </p:txBody>
      </p:sp>
      <p:sp>
        <p:nvSpPr>
          <p:cNvPr id="29700" name="Rectangle 3"/>
          <p:cNvSpPr>
            <a:spLocks noChangeArrowheads="1"/>
          </p:cNvSpPr>
          <p:nvPr/>
        </p:nvSpPr>
        <p:spPr bwMode="auto">
          <a:xfrm>
            <a:off x="268288" y="1149350"/>
            <a:ext cx="6950075" cy="904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ts val="2100"/>
              </a:spcBef>
              <a:spcAft>
                <a:spcPts val="838"/>
              </a:spcAft>
            </a:pPr>
            <a:r>
              <a:rPr lang="en-US" sz="1600" b="1">
                <a:latin typeface="Times New Roman" panose="02020603050405020304" pitchFamily="18" charset="0"/>
              </a:rPr>
              <a:t>Chemical Reactions</a:t>
            </a:r>
          </a:p>
          <a:p>
            <a:pPr algn="just" eaLnBrk="1" hangingPunct="1">
              <a:lnSpc>
                <a:spcPts val="1613"/>
              </a:lnSpc>
              <a:spcAft>
                <a:spcPts val="838"/>
              </a:spcAft>
            </a:pPr>
            <a:r>
              <a:rPr lang="en-US" sz="1300" b="1">
                <a:latin typeface="Times New Roman" panose="02020603050405020304" pitchFamily="18" charset="0"/>
              </a:rPr>
              <a:t>Chemical reaction</a:t>
            </a:r>
            <a:r>
              <a:rPr lang="en-US" sz="1300">
                <a:latin typeface="Times New Roman" panose="02020603050405020304" pitchFamily="18" charset="0"/>
              </a:rPr>
              <a:t>, a process in which one or more substances, the reactants, are converted to one or more different substances, the products.</a:t>
            </a:r>
          </a:p>
          <a:p>
            <a:pPr algn="just" eaLnBrk="1" hangingPunct="1">
              <a:lnSpc>
                <a:spcPts val="1588"/>
              </a:lnSpc>
            </a:pPr>
            <a:r>
              <a:rPr lang="en-US" sz="1300" b="1">
                <a:latin typeface="Times New Roman" panose="02020603050405020304" pitchFamily="18" charset="0"/>
              </a:rPr>
              <a:t>Evidence for a chemical reactions</a:t>
            </a:r>
          </a:p>
          <a:p>
            <a:pPr algn="just" eaLnBrk="1" hangingPunct="1">
              <a:lnSpc>
                <a:spcPts val="1588"/>
              </a:lnSpc>
              <a:spcAft>
                <a:spcPts val="425"/>
              </a:spcAft>
            </a:pPr>
            <a:r>
              <a:rPr lang="en-US" sz="1300">
                <a:latin typeface="Times New Roman" panose="02020603050405020304" pitchFamily="18" charset="0"/>
              </a:rPr>
              <a:t>Rusting metal, candle burning, burning natural gas, bread making, automobile, fuel consumption, you hearing my voice, hand waving, burning of natural gas, blame, heat, smell, and moisture.</a:t>
            </a:r>
          </a:p>
          <a:p>
            <a:pPr algn="just" eaLnBrk="1" hangingPunct="1">
              <a:lnSpc>
                <a:spcPts val="1588"/>
              </a:lnSpc>
            </a:pPr>
            <a:r>
              <a:rPr lang="en-US" sz="1300" b="1">
                <a:latin typeface="Times New Roman" panose="02020603050405020304" pitchFamily="18" charset="0"/>
              </a:rPr>
              <a:t>Typical gross clues of chemical reactions</a:t>
            </a:r>
          </a:p>
          <a:p>
            <a:pPr algn="just" eaLnBrk="1" hangingPunct="1">
              <a:lnSpc>
                <a:spcPts val="1588"/>
              </a:lnSpc>
            </a:pPr>
            <a:r>
              <a:rPr lang="en-US" sz="1300">
                <a:latin typeface="Times New Roman" panose="02020603050405020304" pitchFamily="18" charset="0"/>
              </a:rPr>
              <a:t>1.    The color changes</a:t>
            </a:r>
          </a:p>
          <a:p>
            <a:pPr algn="just" eaLnBrk="1" hangingPunct="1">
              <a:lnSpc>
                <a:spcPts val="1588"/>
              </a:lnSpc>
            </a:pPr>
            <a:r>
              <a:rPr lang="en-US" sz="1300">
                <a:latin typeface="Times New Roman" panose="02020603050405020304" pitchFamily="18" charset="0"/>
              </a:rPr>
              <a:t>2.    Physical form changes</a:t>
            </a:r>
          </a:p>
          <a:p>
            <a:pPr algn="just" eaLnBrk="1" hangingPunct="1">
              <a:lnSpc>
                <a:spcPts val="1588"/>
              </a:lnSpc>
            </a:pPr>
            <a:r>
              <a:rPr lang="en-US" sz="1300">
                <a:latin typeface="Times New Roman" panose="02020603050405020304" pitchFamily="18" charset="0"/>
              </a:rPr>
              <a:t>3.    Bubbles form</a:t>
            </a:r>
          </a:p>
          <a:p>
            <a:pPr algn="just" eaLnBrk="1" hangingPunct="1">
              <a:lnSpc>
                <a:spcPts val="1588"/>
              </a:lnSpc>
              <a:spcAft>
                <a:spcPts val="838"/>
              </a:spcAft>
            </a:pPr>
            <a:r>
              <a:rPr lang="en-US" sz="1300">
                <a:latin typeface="Times New Roman" panose="02020603050405020304" pitchFamily="18" charset="0"/>
              </a:rPr>
              <a:t>4.    Heat is produced or is absorbed</a:t>
            </a:r>
          </a:p>
          <a:p>
            <a:pPr algn="just" eaLnBrk="1" hangingPunct="1">
              <a:lnSpc>
                <a:spcPts val="2275"/>
              </a:lnSpc>
            </a:pPr>
            <a:r>
              <a:rPr lang="en-US" sz="1600" b="1">
                <a:latin typeface="Times New Roman" panose="02020603050405020304" pitchFamily="18" charset="0"/>
              </a:rPr>
              <a:t>1. Balancing chemical Equation</a:t>
            </a:r>
          </a:p>
          <a:p>
            <a:pPr algn="just" eaLnBrk="1" hangingPunct="1">
              <a:lnSpc>
                <a:spcPts val="2275"/>
              </a:lnSpc>
            </a:pPr>
            <a:r>
              <a:rPr lang="en-US" sz="1300" b="1">
                <a:latin typeface="Times New Roman" panose="02020603050405020304" pitchFamily="18" charset="0"/>
              </a:rPr>
              <a:t>How to write and balance equations</a:t>
            </a:r>
          </a:p>
          <a:p>
            <a:pPr algn="just" eaLnBrk="1" hangingPunct="1">
              <a:lnSpc>
                <a:spcPts val="1613"/>
              </a:lnSpc>
            </a:pPr>
            <a:r>
              <a:rPr lang="en-US" sz="1300">
                <a:latin typeface="Times New Roman" panose="02020603050405020304" pitchFamily="18" charset="0"/>
              </a:rPr>
              <a:t>1.    Carefully read the description of the reaction. Know names of reactants from products.</a:t>
            </a:r>
          </a:p>
          <a:p>
            <a:pPr algn="just" eaLnBrk="1" hangingPunct="1">
              <a:lnSpc>
                <a:spcPts val="1613"/>
              </a:lnSpc>
            </a:pPr>
            <a:r>
              <a:rPr lang="en-US" sz="1300">
                <a:latin typeface="Times New Roman" panose="02020603050405020304" pitchFamily="18" charset="0"/>
              </a:rPr>
              <a:t>2.    Write the appropriate formulas for reactants and products.</a:t>
            </a:r>
          </a:p>
          <a:p>
            <a:pPr algn="just" eaLnBrk="1" hangingPunct="1">
              <a:lnSpc>
                <a:spcPts val="1613"/>
              </a:lnSpc>
            </a:pPr>
            <a:r>
              <a:rPr lang="en-US" sz="1300">
                <a:latin typeface="Times New Roman" panose="02020603050405020304" pitchFamily="18" charset="0"/>
              </a:rPr>
              <a:t>3.    Write a preliminary unbalanced equation that restates 1.</a:t>
            </a:r>
          </a:p>
          <a:p>
            <a:pPr algn="just" eaLnBrk="1" hangingPunct="1">
              <a:lnSpc>
                <a:spcPts val="1613"/>
              </a:lnSpc>
              <a:spcAft>
                <a:spcPts val="425"/>
              </a:spcAft>
            </a:pPr>
            <a:r>
              <a:rPr lang="en-US" sz="1300">
                <a:latin typeface="Times New Roman" panose="02020603050405020304" pitchFamily="18" charset="0"/>
              </a:rPr>
              <a:t>4.    Balance the equation by inspection, starting with the most complicated molecule.</a:t>
            </a:r>
          </a:p>
          <a:p>
            <a:pPr algn="just" eaLnBrk="1" hangingPunct="1">
              <a:lnSpc>
                <a:spcPts val="1613"/>
              </a:lnSpc>
            </a:pPr>
            <a:r>
              <a:rPr lang="en-US" sz="1300">
                <a:latin typeface="Times New Roman" panose="02020603050405020304" pitchFamily="18" charset="0"/>
              </a:rPr>
              <a:t>*Do not change the identities of reactants and products.</a:t>
            </a:r>
          </a:p>
          <a:p>
            <a:pPr algn="just" eaLnBrk="1" hangingPunct="1">
              <a:lnSpc>
                <a:spcPts val="1613"/>
              </a:lnSpc>
            </a:pPr>
            <a:r>
              <a:rPr lang="en-US" sz="1300">
                <a:latin typeface="Times New Roman" panose="02020603050405020304" pitchFamily="18" charset="0"/>
              </a:rPr>
              <a:t>*An atom may be present as an element, a compound, or an ion.</a:t>
            </a:r>
          </a:p>
          <a:p>
            <a:pPr algn="just" eaLnBrk="1" hangingPunct="1">
              <a:lnSpc>
                <a:spcPts val="1613"/>
              </a:lnSpc>
              <a:spcAft>
                <a:spcPts val="425"/>
              </a:spcAft>
            </a:pPr>
            <a:r>
              <a:rPr lang="en-US" sz="1300">
                <a:latin typeface="Times New Roman" panose="02020603050405020304" pitchFamily="18" charset="0"/>
              </a:rPr>
              <a:t>Coefficients used must give the smallest integers to give a balanced equation.</a:t>
            </a:r>
          </a:p>
          <a:p>
            <a:pPr algn="just" eaLnBrk="1" hangingPunct="1">
              <a:spcAft>
                <a:spcPts val="425"/>
              </a:spcAft>
            </a:pPr>
            <a:r>
              <a:rPr lang="en-US" sz="1300" b="1">
                <a:latin typeface="Times New Roman" panose="02020603050405020304" pitchFamily="18" charset="0"/>
              </a:rPr>
              <a:t>Examples:</a:t>
            </a:r>
          </a:p>
          <a:p>
            <a:pPr algn="just" eaLnBrk="1" hangingPunct="1">
              <a:lnSpc>
                <a:spcPts val="1638"/>
              </a:lnSpc>
            </a:pPr>
            <a:r>
              <a:rPr lang="en-US" sz="1600" b="1">
                <a:latin typeface="Times New Roman" panose="02020603050405020304" pitchFamily="18" charset="0"/>
              </a:rPr>
              <a:t>1-</a:t>
            </a:r>
          </a:p>
          <a:p>
            <a:pPr algn="just" eaLnBrk="1" hangingPunct="1">
              <a:lnSpc>
                <a:spcPts val="1638"/>
              </a:lnSpc>
            </a:pPr>
            <a:r>
              <a:rPr lang="en-US" sz="1300">
                <a:latin typeface="Times New Roman" panose="02020603050405020304" pitchFamily="18" charset="0"/>
              </a:rPr>
              <a:t>Aluminum reacts with copper (II) chloride CuCl</a:t>
            </a:r>
            <a:r>
              <a:rPr lang="en-US" sz="1300" baseline="-25000">
                <a:latin typeface="Times New Roman" panose="02020603050405020304" pitchFamily="18" charset="0"/>
              </a:rPr>
              <a:t>2</a:t>
            </a:r>
            <a:r>
              <a:rPr lang="en-US" sz="1300">
                <a:latin typeface="Times New Roman" panose="02020603050405020304" pitchFamily="18" charset="0"/>
              </a:rPr>
              <a:t> to form copper metal and aluminum chloride AlCl</a:t>
            </a:r>
            <a:r>
              <a:rPr lang="en-US" sz="1100">
                <a:latin typeface="Candara" panose="020E0502030303020204" pitchFamily="34" charset="0"/>
              </a:rPr>
              <a:t>3</a:t>
            </a:r>
            <a:r>
              <a:rPr lang="en-US" sz="1300">
                <a:latin typeface="Times New Roman" panose="02020603050405020304" pitchFamily="18" charset="0"/>
              </a:rPr>
              <a:t>. Write the balanced equations for this reactions.</a:t>
            </a:r>
          </a:p>
          <a:p>
            <a:pPr algn="just" eaLnBrk="1" hangingPunct="1">
              <a:lnSpc>
                <a:spcPts val="1638"/>
              </a:lnSpc>
            </a:pPr>
            <a:r>
              <a:rPr lang="en-US" sz="1200" b="1">
                <a:latin typeface="Segoe UI" panose="020B0502040204020203" pitchFamily="34" charset="0"/>
              </a:rPr>
              <a:t>1.    Identify the reactants and products.</a:t>
            </a:r>
          </a:p>
          <a:p>
            <a:pPr algn="just" eaLnBrk="1" hangingPunct="1">
              <a:lnSpc>
                <a:spcPts val="1638"/>
              </a:lnSpc>
            </a:pPr>
            <a:r>
              <a:rPr lang="en-US" sz="1300">
                <a:latin typeface="Times New Roman" panose="02020603050405020304" pitchFamily="18" charset="0"/>
              </a:rPr>
              <a:t>Aluminum and copper (II) chloride are the reactants, and aluminum chloride and copper are the products.</a:t>
            </a:r>
          </a:p>
          <a:p>
            <a:pPr algn="just" eaLnBrk="1" hangingPunct="1">
              <a:lnSpc>
                <a:spcPts val="1638"/>
              </a:lnSpc>
            </a:pPr>
            <a:r>
              <a:rPr lang="en-US" sz="1200" b="1">
                <a:latin typeface="Segoe UI" panose="020B0502040204020203" pitchFamily="34" charset="0"/>
              </a:rPr>
              <a:t>2.    Write a word equation for the reaction.</a:t>
            </a:r>
          </a:p>
          <a:p>
            <a:pPr eaLnBrk="1" hangingPunct="1">
              <a:lnSpc>
                <a:spcPts val="1638"/>
              </a:lnSpc>
            </a:pPr>
            <a:r>
              <a:rPr lang="en-US" sz="1200" b="1">
                <a:latin typeface="Segoe UI" panose="020B0502040204020203" pitchFamily="34" charset="0"/>
              </a:rPr>
              <a:t>aluminum + copper (II) chloride A aluminum chloride + copper</a:t>
            </a:r>
          </a:p>
          <a:p>
            <a:pPr algn="just" eaLnBrk="1" hangingPunct="1">
              <a:spcAft>
                <a:spcPts val="1263"/>
              </a:spcAft>
            </a:pPr>
            <a:r>
              <a:rPr lang="en-US" sz="1200" b="1">
                <a:latin typeface="Segoe UI" panose="020B0502040204020203" pitchFamily="34" charset="0"/>
              </a:rPr>
              <a:t>3.    Write the equation using formulas for the reactants and products.</a:t>
            </a:r>
          </a:p>
          <a:p>
            <a:pPr algn="ctr" eaLnBrk="1" hangingPunct="1">
              <a:lnSpc>
                <a:spcPts val="1700"/>
              </a:lnSpc>
            </a:pPr>
            <a:r>
              <a:rPr lang="ru-RU" sz="1400" b="1"/>
              <a:t>Al + CuCl</a:t>
            </a:r>
            <a:r>
              <a:rPr lang="ru-RU" sz="1400" b="1" baseline="-25000"/>
              <a:t>2</a:t>
            </a:r>
            <a:r>
              <a:rPr lang="ru-RU" sz="1400" b="1"/>
              <a:t> → AlCl</a:t>
            </a:r>
            <a:r>
              <a:rPr lang="ru-RU" sz="1400" b="1" baseline="-25000"/>
              <a:t>3</a:t>
            </a:r>
            <a:r>
              <a:rPr lang="ru-RU" sz="1400" b="1"/>
              <a:t> + Cu</a:t>
            </a:r>
            <a:endParaRPr lang="en-US" sz="1400" b="1"/>
          </a:p>
          <a:p>
            <a:pPr algn="ctr" eaLnBrk="1" hangingPunct="1">
              <a:lnSpc>
                <a:spcPts val="1700"/>
              </a:lnSpc>
            </a:pPr>
            <a:endParaRPr lang="en-US" sz="1400" b="1">
              <a:latin typeface="Segoe UI" panose="020B0502040204020203" pitchFamily="34" charset="0"/>
            </a:endParaRPr>
          </a:p>
          <a:p>
            <a:pPr algn="just" eaLnBrk="1" hangingPunct="1">
              <a:lnSpc>
                <a:spcPts val="1700"/>
              </a:lnSpc>
            </a:pPr>
            <a:r>
              <a:rPr lang="en-US" sz="1200" b="1">
                <a:latin typeface="Segoe UI" panose="020B0502040204020203" pitchFamily="34" charset="0"/>
              </a:rPr>
              <a:t>4.    Balance the equation one element at a time. The same number of each type of atom must appear on both sides. To balance the number of chlorine atoms, you must multiply the amount of copper (II) chloride by 3 and multiply the amount of aluminum chloride by</a:t>
            </a:r>
          </a:p>
          <a:p>
            <a:pPr algn="just" eaLnBrk="1" hangingPunct="1">
              <a:lnSpc>
                <a:spcPts val="1700"/>
              </a:lnSpc>
              <a:spcAft>
                <a:spcPts val="425"/>
              </a:spcAft>
            </a:pPr>
            <a:endParaRPr lang="en-US" sz="1200" b="1">
              <a:latin typeface="Segoe UI" panose="020B0502040204020203" pitchFamily="34" charset="0"/>
            </a:endParaRPr>
          </a:p>
        </p:txBody>
      </p:sp>
      <p:sp>
        <p:nvSpPr>
          <p:cNvPr id="29701" name="Rectangle 4"/>
          <p:cNvSpPr>
            <a:spLocks noChangeArrowheads="1"/>
          </p:cNvSpPr>
          <p:nvPr/>
        </p:nvSpPr>
        <p:spPr bwMode="auto">
          <a:xfrm>
            <a:off x="3654425" y="10363200"/>
            <a:ext cx="179388"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sz="1100">
                <a:latin typeface="Times New Roman" panose="02020603050405020304" pitchFamily="18" charset="0"/>
              </a:rPr>
              <a:t>29</a:t>
            </a:r>
          </a:p>
        </p:txBody>
      </p:sp>
      <p:pic>
        <p:nvPicPr>
          <p:cNvPr id="29702"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775" y="9383713"/>
            <a:ext cx="6916738"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072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2838" y="6967538"/>
            <a:ext cx="5251450"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3"/>
          <p:cNvSpPr>
            <a:spLocks noChangeArrowheads="1"/>
          </p:cNvSpPr>
          <p:nvPr/>
        </p:nvSpPr>
        <p:spPr bwMode="auto">
          <a:xfrm>
            <a:off x="271463" y="1752600"/>
            <a:ext cx="5075237"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Bef>
                <a:spcPts val="625"/>
              </a:spcBef>
            </a:pPr>
            <a:r>
              <a:rPr lang="en-US" sz="1300">
                <a:latin typeface="Times New Roman" panose="02020603050405020304" pitchFamily="18" charset="0"/>
              </a:rPr>
              <a:t>To balance the equation, multiply the amount of copper produced by 3.</a:t>
            </a:r>
          </a:p>
        </p:txBody>
      </p:sp>
      <p:sp>
        <p:nvSpPr>
          <p:cNvPr id="30724" name="Rectangle 6"/>
          <p:cNvSpPr>
            <a:spLocks noChangeArrowheads="1"/>
          </p:cNvSpPr>
          <p:nvPr/>
        </p:nvSpPr>
        <p:spPr bwMode="auto">
          <a:xfrm>
            <a:off x="271463" y="3654425"/>
            <a:ext cx="5943600" cy="179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Bef>
                <a:spcPts val="1263"/>
              </a:spcBef>
              <a:spcAft>
                <a:spcPts val="213"/>
              </a:spcAft>
            </a:pPr>
            <a:r>
              <a:rPr lang="en-US" sz="1600" b="1">
                <a:latin typeface="Times New Roman" panose="02020603050405020304" pitchFamily="18" charset="0"/>
              </a:rPr>
              <a:t>2</a:t>
            </a:r>
            <a:r>
              <a:rPr lang="en-US" sz="400">
                <a:latin typeface="Candara" panose="020E0502030303020204" pitchFamily="34" charset="0"/>
              </a:rPr>
              <a:t>-</a:t>
            </a:r>
          </a:p>
        </p:txBody>
      </p:sp>
      <p:sp>
        <p:nvSpPr>
          <p:cNvPr id="30725" name="Rectangle 7"/>
          <p:cNvSpPr>
            <a:spLocks noChangeArrowheads="1"/>
          </p:cNvSpPr>
          <p:nvPr/>
        </p:nvSpPr>
        <p:spPr bwMode="auto">
          <a:xfrm>
            <a:off x="268288" y="5962650"/>
            <a:ext cx="69469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Bef>
                <a:spcPts val="3150"/>
              </a:spcBef>
              <a:spcAft>
                <a:spcPts val="625"/>
              </a:spcAft>
            </a:pPr>
            <a:r>
              <a:rPr lang="en-US" sz="1600" b="1">
                <a:latin typeface="Times New Roman" panose="02020603050405020304" pitchFamily="18" charset="0"/>
              </a:rPr>
              <a:t>2. Types of chemical reactions</a:t>
            </a:r>
          </a:p>
          <a:p>
            <a:pPr algn="just" eaLnBrk="1" hangingPunct="1">
              <a:lnSpc>
                <a:spcPts val="1613"/>
              </a:lnSpc>
            </a:pPr>
            <a:r>
              <a:rPr lang="en-US" sz="1300">
                <a:latin typeface="Times New Roman" panose="02020603050405020304" pitchFamily="18" charset="0"/>
              </a:rPr>
              <a:t>Most inorganic reactions can be classified into one of five general categories: direct union or combination, decomposition, displacement, metathesis or double displacement, and combustion reactions. Each of these will be discussed in more detail in the following:</a:t>
            </a:r>
          </a:p>
        </p:txBody>
      </p:sp>
      <p:sp>
        <p:nvSpPr>
          <p:cNvPr id="30726" name="Rectangle 8"/>
          <p:cNvSpPr>
            <a:spLocks noChangeArrowheads="1"/>
          </p:cNvSpPr>
          <p:nvPr/>
        </p:nvSpPr>
        <p:spPr bwMode="auto">
          <a:xfrm>
            <a:off x="3657600" y="10363200"/>
            <a:ext cx="176213"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sz="1100">
                <a:latin typeface="Times New Roman" panose="02020603050405020304" pitchFamily="18" charset="0"/>
              </a:rPr>
              <a:t>30</a:t>
            </a:r>
          </a:p>
        </p:txBody>
      </p:sp>
      <p:pic>
        <p:nvPicPr>
          <p:cNvPr id="3072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04925" y="215900"/>
            <a:ext cx="470535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8288" y="2112963"/>
            <a:ext cx="6916737"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85825" y="3946525"/>
            <a:ext cx="4932363"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268288" y="311150"/>
            <a:ext cx="6946900" cy="5118100"/>
          </a:xfrm>
          <a:prstGeom prst="rect">
            <a:avLst/>
          </a:prstGeom>
        </p:spPr>
        <p:txBody>
          <a:bodyPr lIns="0" tIns="0" rIns="0" bIns="0"/>
          <a:lstStyle/>
          <a:p>
            <a:pPr algn="just" eaLnBrk="1" fontAlgn="auto" hangingPunct="1">
              <a:lnSpc>
                <a:spcPts val="1584"/>
              </a:lnSpc>
              <a:spcBef>
                <a:spcPts val="0"/>
              </a:spcBef>
              <a:spcAft>
                <a:spcPts val="0"/>
              </a:spcAft>
              <a:defRPr/>
            </a:pPr>
            <a:r>
              <a:rPr lang="en-US" sz="1300" b="1" dirty="0">
                <a:latin typeface="Times New Roman"/>
              </a:rPr>
              <a:t>1. Direct Union or Combination Reactions</a:t>
            </a:r>
          </a:p>
          <a:p>
            <a:pPr algn="just" eaLnBrk="1" fontAlgn="auto" hangingPunct="1">
              <a:lnSpc>
                <a:spcPts val="1584"/>
              </a:lnSpc>
              <a:spcBef>
                <a:spcPts val="0"/>
              </a:spcBef>
              <a:spcAft>
                <a:spcPts val="0"/>
              </a:spcAft>
              <a:defRPr/>
            </a:pPr>
            <a:r>
              <a:rPr lang="en-US" sz="1300" dirty="0">
                <a:latin typeface="Times New Roman"/>
              </a:rPr>
              <a:t>Any reaction in which two or more substances combine to form a single product is a </a:t>
            </a:r>
            <a:r>
              <a:rPr lang="en-US" sz="1300" i="1" dirty="0">
                <a:latin typeface="Times New Roman"/>
              </a:rPr>
              <a:t>direct union </a:t>
            </a:r>
            <a:r>
              <a:rPr lang="en-US" sz="1300" dirty="0">
                <a:latin typeface="Times New Roman"/>
              </a:rPr>
              <a:t>or </a:t>
            </a:r>
            <a:r>
              <a:rPr lang="en-US" sz="1300" i="1" dirty="0">
                <a:latin typeface="Times New Roman"/>
              </a:rPr>
              <a:t>combination</a:t>
            </a:r>
            <a:r>
              <a:rPr lang="en-US" sz="1300" dirty="0">
                <a:latin typeface="Times New Roman"/>
              </a:rPr>
              <a:t> reaction. The general form of a direct union reaction is</a:t>
            </a:r>
          </a:p>
          <a:p>
            <a:pPr algn="ctr" eaLnBrk="1" fontAlgn="auto" hangingPunct="1">
              <a:lnSpc>
                <a:spcPts val="1584"/>
              </a:lnSpc>
              <a:spcBef>
                <a:spcPts val="0"/>
              </a:spcBef>
              <a:spcAft>
                <a:spcPts val="0"/>
              </a:spcAft>
              <a:defRPr/>
            </a:pPr>
            <a:r>
              <a:rPr lang="en-US" sz="1300" dirty="0">
                <a:latin typeface="Times New Roman"/>
              </a:rPr>
              <a:t>A + B →AB</a:t>
            </a:r>
          </a:p>
          <a:p>
            <a:pPr algn="just" eaLnBrk="1" fontAlgn="auto" hangingPunct="1">
              <a:lnSpc>
                <a:spcPts val="1632"/>
              </a:lnSpc>
              <a:spcBef>
                <a:spcPts val="0"/>
              </a:spcBef>
              <a:spcAft>
                <a:spcPts val="0"/>
              </a:spcAft>
              <a:defRPr/>
            </a:pPr>
            <a:r>
              <a:rPr lang="en-US" sz="1300" dirty="0">
                <a:latin typeface="Times New Roman"/>
              </a:rPr>
              <a:t>This type of reaction generally takes place between the following types of compounds:</a:t>
            </a:r>
          </a:p>
          <a:p>
            <a:pPr algn="just" eaLnBrk="1" fontAlgn="auto" hangingPunct="1">
              <a:lnSpc>
                <a:spcPts val="1632"/>
              </a:lnSpc>
              <a:spcBef>
                <a:spcPts val="0"/>
              </a:spcBef>
              <a:spcAft>
                <a:spcPts val="0"/>
              </a:spcAft>
              <a:defRPr/>
            </a:pPr>
            <a:r>
              <a:rPr lang="en-US" sz="1300" b="1" dirty="0">
                <a:latin typeface="Times New Roman"/>
              </a:rPr>
              <a:t>a.    A metal + non-metal</a:t>
            </a:r>
          </a:p>
          <a:p>
            <a:pPr algn="ctr" eaLnBrk="1" fontAlgn="auto" hangingPunct="1">
              <a:lnSpc>
                <a:spcPts val="1632"/>
              </a:lnSpc>
              <a:spcBef>
                <a:spcPts val="0"/>
              </a:spcBef>
              <a:spcAft>
                <a:spcPts val="0"/>
              </a:spcAft>
              <a:defRPr/>
            </a:pPr>
            <a:r>
              <a:rPr lang="en-US" sz="1300" dirty="0">
                <a:latin typeface="Times New Roman"/>
              </a:rPr>
              <a:t>2 Na + Cl</a:t>
            </a:r>
            <a:r>
              <a:rPr lang="en-US" sz="1100" dirty="0">
                <a:latin typeface="Candara"/>
              </a:rPr>
              <a:t>2</a:t>
            </a:r>
            <a:r>
              <a:rPr lang="en-US" sz="1300" dirty="0">
                <a:latin typeface="Times New Roman"/>
              </a:rPr>
              <a:t> → 2 </a:t>
            </a:r>
            <a:r>
              <a:rPr lang="en-US" sz="1300" dirty="0" err="1">
                <a:latin typeface="Times New Roman"/>
              </a:rPr>
              <a:t>NaCl</a:t>
            </a:r>
            <a:endParaRPr lang="en-US" sz="1300" dirty="0">
              <a:latin typeface="Times New Roman"/>
            </a:endParaRPr>
          </a:p>
          <a:p>
            <a:pPr marL="3797300" eaLnBrk="1" fontAlgn="auto" hangingPunct="1">
              <a:lnSpc>
                <a:spcPts val="1632"/>
              </a:lnSpc>
              <a:spcBef>
                <a:spcPts val="0"/>
              </a:spcBef>
              <a:spcAft>
                <a:spcPts val="0"/>
              </a:spcAft>
              <a:defRPr/>
            </a:pPr>
            <a:r>
              <a:rPr lang="en-US" sz="1100" dirty="0">
                <a:latin typeface="Times New Roman"/>
              </a:rPr>
              <a:t>sodium chloride</a:t>
            </a:r>
          </a:p>
          <a:p>
            <a:pPr algn="ctr" eaLnBrk="1" fontAlgn="auto" hangingPunct="1">
              <a:spcBef>
                <a:spcPts val="0"/>
              </a:spcBef>
              <a:spcAft>
                <a:spcPts val="210"/>
              </a:spcAft>
              <a:defRPr/>
            </a:pPr>
            <a:r>
              <a:rPr lang="en-US" sz="1300" dirty="0">
                <a:latin typeface="Times New Roman"/>
              </a:rPr>
              <a:t>Fe + S → </a:t>
            </a:r>
            <a:r>
              <a:rPr lang="en-US" sz="1300" dirty="0" err="1">
                <a:latin typeface="Times New Roman"/>
              </a:rPr>
              <a:t>FeS</a:t>
            </a:r>
            <a:endParaRPr lang="en-US" sz="1300" dirty="0">
              <a:latin typeface="Times New Roman"/>
            </a:endParaRPr>
          </a:p>
          <a:p>
            <a:pPr marL="3695700" eaLnBrk="1" fontAlgn="auto" hangingPunct="1">
              <a:spcBef>
                <a:spcPts val="0"/>
              </a:spcBef>
              <a:spcAft>
                <a:spcPts val="1470"/>
              </a:spcAft>
              <a:defRPr/>
            </a:pPr>
            <a:r>
              <a:rPr lang="en-US" sz="1100" dirty="0">
                <a:latin typeface="Times New Roman"/>
              </a:rPr>
              <a:t>iron(II) sulfide</a:t>
            </a:r>
          </a:p>
          <a:p>
            <a:pPr algn="just" eaLnBrk="1" fontAlgn="auto" hangingPunct="1">
              <a:spcBef>
                <a:spcPts val="0"/>
              </a:spcBef>
              <a:spcAft>
                <a:spcPts val="210"/>
              </a:spcAft>
              <a:defRPr/>
            </a:pPr>
            <a:r>
              <a:rPr lang="en-US" sz="1300" b="1" dirty="0">
                <a:latin typeface="Times New Roman"/>
              </a:rPr>
              <a:t>b.    Metal oxide + non-metal oxide</a:t>
            </a:r>
          </a:p>
          <a:p>
            <a:pPr algn="ctr" eaLnBrk="1" fontAlgn="auto" hangingPunct="1">
              <a:spcBef>
                <a:spcPts val="0"/>
              </a:spcBef>
              <a:spcAft>
                <a:spcPts val="210"/>
              </a:spcAft>
              <a:defRPr/>
            </a:pPr>
            <a:r>
              <a:rPr lang="en-US" sz="1300" dirty="0">
                <a:latin typeface="Times New Roman"/>
              </a:rPr>
              <a:t>K</a:t>
            </a:r>
            <a:r>
              <a:rPr lang="en-US" sz="1100" dirty="0">
                <a:latin typeface="Candara"/>
              </a:rPr>
              <a:t>2</a:t>
            </a:r>
            <a:r>
              <a:rPr lang="en-US" sz="1300" dirty="0">
                <a:latin typeface="Times New Roman"/>
              </a:rPr>
              <a:t>O + SO</a:t>
            </a:r>
            <a:r>
              <a:rPr lang="en-US" sz="1100" dirty="0">
                <a:latin typeface="Candara"/>
              </a:rPr>
              <a:t>3</a:t>
            </a:r>
            <a:r>
              <a:rPr lang="en-US" sz="1300" dirty="0">
                <a:latin typeface="Times New Roman"/>
              </a:rPr>
              <a:t> → K</a:t>
            </a:r>
            <a:r>
              <a:rPr lang="en-US" sz="1100" dirty="0">
                <a:latin typeface="Candara"/>
              </a:rPr>
              <a:t>2</a:t>
            </a:r>
            <a:r>
              <a:rPr lang="en-US" sz="1300" dirty="0">
                <a:latin typeface="Times New Roman"/>
              </a:rPr>
              <a:t>SO</a:t>
            </a:r>
            <a:r>
              <a:rPr lang="en-US" sz="1100" dirty="0">
                <a:latin typeface="Candara"/>
              </a:rPr>
              <a:t>4</a:t>
            </a:r>
          </a:p>
          <a:p>
            <a:pPr marL="2413000" algn="just" eaLnBrk="1" fontAlgn="auto" hangingPunct="1">
              <a:spcBef>
                <a:spcPts val="0"/>
              </a:spcBef>
              <a:spcAft>
                <a:spcPts val="210"/>
              </a:spcAft>
              <a:defRPr/>
            </a:pPr>
            <a:r>
              <a:rPr lang="en-US" sz="1100" dirty="0">
                <a:latin typeface="Times New Roman"/>
              </a:rPr>
              <a:t>potassium </a:t>
            </a:r>
            <a:r>
              <a:rPr lang="en-US" sz="1100" dirty="0">
                <a:latin typeface="Times New Roman"/>
              </a:rPr>
              <a:t>    sulfur          potassium</a:t>
            </a:r>
            <a:endParaRPr lang="en-US" sz="1100" dirty="0">
              <a:latin typeface="Times New Roman"/>
            </a:endParaRPr>
          </a:p>
          <a:p>
            <a:pPr marL="2489200" algn="just" eaLnBrk="1" fontAlgn="auto" hangingPunct="1">
              <a:lnSpc>
                <a:spcPts val="1944"/>
              </a:lnSpc>
              <a:spcBef>
                <a:spcPts val="0"/>
              </a:spcBef>
              <a:spcAft>
                <a:spcPts val="0"/>
              </a:spcAft>
              <a:defRPr/>
            </a:pPr>
            <a:r>
              <a:rPr lang="en-US" sz="1100" dirty="0">
                <a:latin typeface="Times New Roman"/>
              </a:rPr>
              <a:t>oxide </a:t>
            </a:r>
            <a:r>
              <a:rPr lang="en-US" sz="1100" dirty="0">
                <a:latin typeface="Times New Roman"/>
              </a:rPr>
              <a:t>        trioxide            sulfate</a:t>
            </a:r>
            <a:endParaRPr lang="en-US" sz="1100" dirty="0">
              <a:latin typeface="Times New Roman"/>
            </a:endParaRPr>
          </a:p>
          <a:p>
            <a:pPr algn="ctr" eaLnBrk="1" fontAlgn="auto" hangingPunct="1">
              <a:lnSpc>
                <a:spcPts val="1944"/>
              </a:lnSpc>
              <a:spcBef>
                <a:spcPts val="0"/>
              </a:spcBef>
              <a:spcAft>
                <a:spcPts val="0"/>
              </a:spcAft>
              <a:defRPr/>
            </a:pPr>
            <a:r>
              <a:rPr lang="en-US" sz="1300" dirty="0" err="1">
                <a:latin typeface="Times New Roman"/>
              </a:rPr>
              <a:t>CaO</a:t>
            </a:r>
            <a:r>
              <a:rPr lang="en-US" sz="1300" dirty="0">
                <a:latin typeface="Times New Roman"/>
              </a:rPr>
              <a:t> + CO</a:t>
            </a:r>
            <a:r>
              <a:rPr lang="en-US" sz="1100" dirty="0">
                <a:latin typeface="Candara"/>
              </a:rPr>
              <a:t>2</a:t>
            </a:r>
            <a:r>
              <a:rPr lang="en-US" sz="1300" dirty="0">
                <a:latin typeface="Times New Roman"/>
              </a:rPr>
              <a:t> → CaCO</a:t>
            </a:r>
            <a:r>
              <a:rPr lang="en-US" sz="1100" dirty="0">
                <a:latin typeface="Candara"/>
              </a:rPr>
              <a:t>3</a:t>
            </a:r>
          </a:p>
          <a:p>
            <a:pPr marL="2413000" algn="just" eaLnBrk="1" fontAlgn="auto" hangingPunct="1">
              <a:lnSpc>
                <a:spcPts val="1416"/>
              </a:lnSpc>
              <a:spcBef>
                <a:spcPts val="0"/>
              </a:spcBef>
              <a:spcAft>
                <a:spcPts val="0"/>
              </a:spcAft>
              <a:defRPr/>
            </a:pPr>
            <a:r>
              <a:rPr lang="en-US" sz="1100" dirty="0">
                <a:latin typeface="Times New Roman"/>
              </a:rPr>
              <a:t>       calcium  </a:t>
            </a:r>
            <a:r>
              <a:rPr lang="en-US" sz="1100" dirty="0">
                <a:latin typeface="Times New Roman"/>
              </a:rPr>
              <a:t>carbon    calcium</a:t>
            </a:r>
          </a:p>
          <a:p>
            <a:pPr marL="2489200" algn="just" eaLnBrk="1" fontAlgn="auto" hangingPunct="1">
              <a:lnSpc>
                <a:spcPts val="1416"/>
              </a:lnSpc>
              <a:spcBef>
                <a:spcPts val="0"/>
              </a:spcBef>
              <a:spcAft>
                <a:spcPts val="1050"/>
              </a:spcAft>
              <a:defRPr/>
            </a:pPr>
            <a:r>
              <a:rPr lang="en-US" sz="1100" dirty="0">
                <a:latin typeface="Times New Roman"/>
              </a:rPr>
              <a:t>       oxide   dioxide    </a:t>
            </a:r>
            <a:r>
              <a:rPr lang="en-US" sz="1100" dirty="0">
                <a:latin typeface="Times New Roman"/>
              </a:rPr>
              <a:t>carbonate</a:t>
            </a:r>
          </a:p>
          <a:p>
            <a:pPr algn="just" eaLnBrk="1" fontAlgn="auto" hangingPunct="1">
              <a:spcBef>
                <a:spcPts val="0"/>
              </a:spcBef>
              <a:spcAft>
                <a:spcPts val="210"/>
              </a:spcAft>
              <a:defRPr/>
            </a:pPr>
            <a:r>
              <a:rPr lang="en-US" sz="1300" b="1" dirty="0">
                <a:latin typeface="Times New Roman"/>
              </a:rPr>
              <a:t>c.    Non-metal + non-metal</a:t>
            </a:r>
          </a:p>
          <a:p>
            <a:pPr algn="ctr" eaLnBrk="1" fontAlgn="auto" hangingPunct="1">
              <a:lnSpc>
                <a:spcPts val="1368"/>
              </a:lnSpc>
              <a:spcBef>
                <a:spcPts val="0"/>
              </a:spcBef>
              <a:spcAft>
                <a:spcPts val="0"/>
              </a:spcAft>
              <a:defRPr/>
            </a:pPr>
            <a:r>
              <a:rPr lang="en-US" sz="1300" dirty="0">
                <a:latin typeface="Times New Roman"/>
              </a:rPr>
              <a:t>C + O</a:t>
            </a:r>
            <a:r>
              <a:rPr lang="en-US" sz="1100" dirty="0">
                <a:latin typeface="Candara"/>
              </a:rPr>
              <a:t>2</a:t>
            </a:r>
            <a:r>
              <a:rPr lang="en-US" sz="1300" dirty="0">
                <a:latin typeface="Times New Roman"/>
              </a:rPr>
              <a:t> → CO</a:t>
            </a:r>
            <a:r>
              <a:rPr lang="en-US" sz="1100" dirty="0">
                <a:latin typeface="Candara"/>
              </a:rPr>
              <a:t>2</a:t>
            </a:r>
          </a:p>
          <a:p>
            <a:pPr marL="3695700" eaLnBrk="1" fontAlgn="auto" hangingPunct="1">
              <a:lnSpc>
                <a:spcPts val="1368"/>
              </a:lnSpc>
              <a:spcBef>
                <a:spcPts val="0"/>
              </a:spcBef>
              <a:spcAft>
                <a:spcPts val="0"/>
              </a:spcAft>
              <a:defRPr/>
            </a:pPr>
            <a:r>
              <a:rPr lang="en-US" sz="1100" dirty="0">
                <a:latin typeface="Times New Roman"/>
              </a:rPr>
              <a:t>carbon</a:t>
            </a:r>
          </a:p>
          <a:p>
            <a:pPr marL="3695700" eaLnBrk="1" fontAlgn="auto" hangingPunct="1">
              <a:lnSpc>
                <a:spcPts val="1368"/>
              </a:lnSpc>
              <a:spcBef>
                <a:spcPts val="0"/>
              </a:spcBef>
              <a:spcAft>
                <a:spcPts val="0"/>
              </a:spcAft>
              <a:defRPr/>
            </a:pPr>
            <a:r>
              <a:rPr lang="en-US" sz="1100" dirty="0">
                <a:latin typeface="Times New Roman"/>
              </a:rPr>
              <a:t>dioxide</a:t>
            </a:r>
          </a:p>
          <a:p>
            <a:pPr algn="ctr" eaLnBrk="1" fontAlgn="auto" hangingPunct="1">
              <a:lnSpc>
                <a:spcPts val="1392"/>
              </a:lnSpc>
              <a:spcBef>
                <a:spcPts val="0"/>
              </a:spcBef>
              <a:spcAft>
                <a:spcPts val="0"/>
              </a:spcAft>
              <a:defRPr/>
            </a:pPr>
            <a:r>
              <a:rPr lang="en-US" sz="1300" dirty="0">
                <a:latin typeface="Times New Roman"/>
              </a:rPr>
              <a:t>N</a:t>
            </a:r>
            <a:r>
              <a:rPr lang="en-US" sz="1100" dirty="0">
                <a:latin typeface="Candara"/>
              </a:rPr>
              <a:t>2</a:t>
            </a:r>
            <a:r>
              <a:rPr lang="en-US" sz="1300" dirty="0">
                <a:latin typeface="Times New Roman"/>
              </a:rPr>
              <a:t> + 3 Cl</a:t>
            </a:r>
            <a:r>
              <a:rPr lang="en-US" sz="1100" dirty="0">
                <a:latin typeface="Candara"/>
              </a:rPr>
              <a:t>2</a:t>
            </a:r>
            <a:r>
              <a:rPr lang="en-US" sz="1300" dirty="0">
                <a:latin typeface="Times New Roman"/>
              </a:rPr>
              <a:t> → 2 NCI</a:t>
            </a:r>
            <a:r>
              <a:rPr lang="en-US" sz="1100" dirty="0">
                <a:latin typeface="Candara"/>
              </a:rPr>
              <a:t>3</a:t>
            </a:r>
          </a:p>
          <a:p>
            <a:pPr marL="3797300" eaLnBrk="1" fontAlgn="auto" hangingPunct="1">
              <a:lnSpc>
                <a:spcPts val="1392"/>
              </a:lnSpc>
              <a:spcBef>
                <a:spcPts val="0"/>
              </a:spcBef>
              <a:spcAft>
                <a:spcPts val="0"/>
              </a:spcAft>
              <a:defRPr/>
            </a:pPr>
            <a:r>
              <a:rPr lang="en-US" sz="1100" dirty="0">
                <a:latin typeface="Times New Roman"/>
              </a:rPr>
              <a:t>nitrogen</a:t>
            </a:r>
          </a:p>
          <a:p>
            <a:pPr marL="3797300" eaLnBrk="1" fontAlgn="auto" hangingPunct="1">
              <a:lnSpc>
                <a:spcPts val="1392"/>
              </a:lnSpc>
              <a:spcBef>
                <a:spcPts val="0"/>
              </a:spcBef>
              <a:spcAft>
                <a:spcPts val="0"/>
              </a:spcAft>
              <a:defRPr/>
            </a:pPr>
            <a:r>
              <a:rPr lang="en-US" sz="1100" dirty="0" err="1">
                <a:latin typeface="Times New Roman"/>
              </a:rPr>
              <a:t>trichloride</a:t>
            </a:r>
            <a:endParaRPr lang="en-US" sz="1100" dirty="0">
              <a:latin typeface="Times New Roman"/>
            </a:endParaRPr>
          </a:p>
        </p:txBody>
      </p:sp>
      <p:sp>
        <p:nvSpPr>
          <p:cNvPr id="31747" name="Rectangle 5"/>
          <p:cNvSpPr>
            <a:spLocks noChangeArrowheads="1"/>
          </p:cNvSpPr>
          <p:nvPr/>
        </p:nvSpPr>
        <p:spPr bwMode="auto">
          <a:xfrm>
            <a:off x="271463" y="9097963"/>
            <a:ext cx="69437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ts val="1613"/>
              </a:lnSpc>
              <a:spcBef>
                <a:spcPts val="1050"/>
              </a:spcBef>
            </a:pPr>
            <a:r>
              <a:rPr lang="en-US" sz="1300" b="1">
                <a:latin typeface="Times New Roman" panose="02020603050405020304" pitchFamily="18" charset="0"/>
              </a:rPr>
              <a:t>2. Decomposition Reactions</a:t>
            </a:r>
          </a:p>
          <a:p>
            <a:pPr algn="just" eaLnBrk="1" hangingPunct="1">
              <a:lnSpc>
                <a:spcPts val="1613"/>
              </a:lnSpc>
            </a:pPr>
            <a:r>
              <a:rPr lang="en-US" sz="1300">
                <a:latin typeface="Times New Roman" panose="02020603050405020304" pitchFamily="18" charset="0"/>
              </a:rPr>
              <a:t>In a decomposition reaction a compound is broken down into smaller compounds or separate elements. A decomposition reaction is the reverse of a synthesis reaction. The general form for a decomposition reaction is:</a:t>
            </a:r>
          </a:p>
          <a:p>
            <a:pPr algn="ctr" eaLnBrk="1" hangingPunct="1">
              <a:lnSpc>
                <a:spcPts val="1613"/>
              </a:lnSpc>
            </a:pPr>
            <a:r>
              <a:rPr lang="en-US" sz="1300">
                <a:latin typeface="Times New Roman" panose="02020603050405020304" pitchFamily="18" charset="0"/>
              </a:rPr>
              <a:t>AB → A + B</a:t>
            </a:r>
          </a:p>
          <a:p>
            <a:pPr algn="just" eaLnBrk="1" hangingPunct="1">
              <a:lnSpc>
                <a:spcPts val="1613"/>
              </a:lnSpc>
            </a:pPr>
            <a:r>
              <a:rPr lang="en-US" sz="1300">
                <a:latin typeface="Times New Roman" panose="02020603050405020304" pitchFamily="18" charset="0"/>
              </a:rPr>
              <a:t>Some examples of decomposition reactions are:</a:t>
            </a:r>
          </a:p>
        </p:txBody>
      </p:sp>
      <p:sp>
        <p:nvSpPr>
          <p:cNvPr id="31748" name="Rectangle 6"/>
          <p:cNvSpPr>
            <a:spLocks noChangeArrowheads="1"/>
          </p:cNvSpPr>
          <p:nvPr/>
        </p:nvSpPr>
        <p:spPr bwMode="auto">
          <a:xfrm>
            <a:off x="3657600" y="10363200"/>
            <a:ext cx="1651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sz="1100">
                <a:latin typeface="Times New Roman" panose="02020603050405020304" pitchFamily="18" charset="0"/>
              </a:rPr>
              <a:t>31</a:t>
            </a:r>
          </a:p>
        </p:txBody>
      </p:sp>
      <p:pic>
        <p:nvPicPr>
          <p:cNvPr id="3174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4700" y="5632450"/>
            <a:ext cx="6096000" cy="321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2749550" y="420688"/>
            <a:ext cx="1919288" cy="1195387"/>
          </a:xfrm>
          <a:prstGeom prst="rect">
            <a:avLst/>
          </a:prstGeom>
        </p:spPr>
        <p:txBody>
          <a:bodyPr lIns="0" tIns="0" rIns="0" bIns="0"/>
          <a:lstStyle/>
          <a:p>
            <a:pPr marL="97028" algn="just" eaLnBrk="1" fontAlgn="auto" hangingPunct="1">
              <a:spcBef>
                <a:spcPts val="0"/>
              </a:spcBef>
              <a:spcAft>
                <a:spcPts val="210"/>
              </a:spcAft>
              <a:defRPr/>
            </a:pPr>
            <a:r>
              <a:rPr lang="en-US" sz="1300" dirty="0">
                <a:latin typeface="Times New Roman"/>
              </a:rPr>
              <a:t>2 KCIO</a:t>
            </a:r>
            <a:r>
              <a:rPr lang="en-US" sz="1100" dirty="0">
                <a:latin typeface="Candara"/>
              </a:rPr>
              <a:t>3</a:t>
            </a:r>
            <a:r>
              <a:rPr lang="en-US" sz="1300" dirty="0">
                <a:latin typeface="Times New Roman"/>
              </a:rPr>
              <a:t> </a:t>
            </a:r>
            <a:r>
              <a:rPr lang="en-US" sz="1300" dirty="0">
                <a:latin typeface="Times New Roman"/>
              </a:rPr>
              <a:t>→ 2 </a:t>
            </a:r>
            <a:r>
              <a:rPr lang="en-US" sz="1300" dirty="0" err="1">
                <a:latin typeface="Times New Roman"/>
              </a:rPr>
              <a:t>KCl</a:t>
            </a:r>
            <a:r>
              <a:rPr lang="en-US" sz="1300" dirty="0">
                <a:latin typeface="Times New Roman"/>
              </a:rPr>
              <a:t> + 3 O</a:t>
            </a:r>
            <a:r>
              <a:rPr lang="en-US" sz="1100" dirty="0">
                <a:latin typeface="Candara"/>
              </a:rPr>
              <a:t>2</a:t>
            </a:r>
          </a:p>
          <a:p>
            <a:pPr algn="just" eaLnBrk="1" fontAlgn="auto" hangingPunct="1">
              <a:lnSpc>
                <a:spcPts val="1368"/>
              </a:lnSpc>
              <a:spcBef>
                <a:spcPts val="0"/>
              </a:spcBef>
              <a:spcAft>
                <a:spcPts val="0"/>
              </a:spcAft>
              <a:defRPr/>
            </a:pPr>
            <a:r>
              <a:rPr lang="en-US" sz="1100" dirty="0">
                <a:latin typeface="Times New Roman"/>
              </a:rPr>
              <a:t>     potassium    </a:t>
            </a:r>
            <a:r>
              <a:rPr lang="en-US" sz="1100" dirty="0" err="1">
                <a:latin typeface="Times New Roman"/>
              </a:rPr>
              <a:t>potassium</a:t>
            </a:r>
            <a:endParaRPr lang="en-US" sz="1100" dirty="0">
              <a:latin typeface="Times New Roman"/>
            </a:endParaRPr>
          </a:p>
          <a:p>
            <a:pPr marL="97028" algn="just" eaLnBrk="1" fontAlgn="auto" hangingPunct="1">
              <a:lnSpc>
                <a:spcPts val="1368"/>
              </a:lnSpc>
              <a:spcBef>
                <a:spcPts val="0"/>
              </a:spcBef>
              <a:spcAft>
                <a:spcPts val="630"/>
              </a:spcAft>
              <a:defRPr/>
            </a:pPr>
            <a:r>
              <a:rPr lang="en-US" sz="1100" dirty="0">
                <a:latin typeface="Times New Roman"/>
              </a:rPr>
              <a:t>     chlorate    </a:t>
            </a:r>
            <a:r>
              <a:rPr lang="en-US" sz="1100" dirty="0">
                <a:latin typeface="Times New Roman"/>
              </a:rPr>
              <a:t>chloride</a:t>
            </a:r>
          </a:p>
          <a:p>
            <a:pPr algn="ctr" eaLnBrk="1" fontAlgn="auto" hangingPunct="1">
              <a:spcBef>
                <a:spcPts val="0"/>
              </a:spcBef>
              <a:spcAft>
                <a:spcPts val="210"/>
              </a:spcAft>
              <a:defRPr/>
            </a:pPr>
            <a:r>
              <a:rPr lang="en-US" sz="1300" dirty="0" err="1">
                <a:latin typeface="Times New Roman"/>
              </a:rPr>
              <a:t>CaCOs</a:t>
            </a:r>
            <a:r>
              <a:rPr lang="en-US" sz="1300" dirty="0">
                <a:latin typeface="Times New Roman"/>
              </a:rPr>
              <a:t> → </a:t>
            </a:r>
            <a:r>
              <a:rPr lang="en-US" sz="1300" dirty="0" err="1">
                <a:latin typeface="Times New Roman"/>
              </a:rPr>
              <a:t>CaO</a:t>
            </a:r>
            <a:r>
              <a:rPr lang="en-US" sz="1300" dirty="0">
                <a:latin typeface="Times New Roman"/>
              </a:rPr>
              <a:t> + CO</a:t>
            </a:r>
            <a:r>
              <a:rPr lang="en-US" sz="1100" dirty="0">
                <a:latin typeface="Candara"/>
              </a:rPr>
              <a:t>2</a:t>
            </a:r>
          </a:p>
          <a:p>
            <a:pPr marL="97028" eaLnBrk="1" fontAlgn="auto" hangingPunct="1">
              <a:lnSpc>
                <a:spcPts val="1392"/>
              </a:lnSpc>
              <a:spcBef>
                <a:spcPts val="0"/>
              </a:spcBef>
              <a:spcAft>
                <a:spcPts val="1470"/>
              </a:spcAft>
              <a:defRPr/>
            </a:pPr>
            <a:r>
              <a:rPr lang="en-US" sz="1100" dirty="0">
                <a:latin typeface="Times New Roman"/>
              </a:rPr>
              <a:t>   calcium      </a:t>
            </a:r>
            <a:r>
              <a:rPr lang="en-US" sz="1100" dirty="0" err="1">
                <a:latin typeface="Times New Roman"/>
              </a:rPr>
              <a:t>calcium</a:t>
            </a:r>
            <a:r>
              <a:rPr lang="en-US" sz="1100" dirty="0">
                <a:latin typeface="Times New Roman"/>
              </a:rPr>
              <a:t> </a:t>
            </a:r>
            <a:r>
              <a:rPr lang="en-US" sz="1100" dirty="0">
                <a:latin typeface="Times New Roman"/>
              </a:rPr>
              <a:t>carbon </a:t>
            </a:r>
            <a:r>
              <a:rPr lang="en-US" sz="1100" dirty="0">
                <a:latin typeface="Times New Roman"/>
              </a:rPr>
              <a:t>      carbonate          oxide </a:t>
            </a:r>
            <a:r>
              <a:rPr lang="en-US" sz="1100" dirty="0">
                <a:latin typeface="Times New Roman"/>
              </a:rPr>
              <a:t>dioxide</a:t>
            </a:r>
          </a:p>
        </p:txBody>
      </p:sp>
      <p:sp>
        <p:nvSpPr>
          <p:cNvPr id="32771" name="Rectangle 2"/>
          <p:cNvSpPr>
            <a:spLocks noChangeArrowheads="1"/>
          </p:cNvSpPr>
          <p:nvPr/>
        </p:nvSpPr>
        <p:spPr bwMode="auto">
          <a:xfrm>
            <a:off x="268288" y="1947863"/>
            <a:ext cx="6951662" cy="293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ts val="1588"/>
              </a:lnSpc>
              <a:spcBef>
                <a:spcPts val="1475"/>
              </a:spcBef>
            </a:pPr>
            <a:r>
              <a:rPr lang="en-US" sz="1300" b="1">
                <a:latin typeface="Times New Roman" panose="02020603050405020304" pitchFamily="18" charset="0"/>
              </a:rPr>
              <a:t>3. Single Replacement Reactions (Substitution)</a:t>
            </a:r>
          </a:p>
          <a:p>
            <a:pPr algn="just" eaLnBrk="1" hangingPunct="1">
              <a:lnSpc>
                <a:spcPts val="1588"/>
              </a:lnSpc>
            </a:pPr>
            <a:r>
              <a:rPr lang="en-US" sz="1300">
                <a:latin typeface="Times New Roman" panose="02020603050405020304" pitchFamily="18" charset="0"/>
              </a:rPr>
              <a:t>A single replacement involves an element reacting with a compound whereby the element displaces a second element from the compound. The general form of this type reaction is:</a:t>
            </a:r>
          </a:p>
          <a:p>
            <a:pPr algn="ctr" eaLnBrk="1" hangingPunct="1">
              <a:lnSpc>
                <a:spcPts val="1588"/>
              </a:lnSpc>
            </a:pPr>
            <a:r>
              <a:rPr lang="en-US" sz="1300">
                <a:latin typeface="Times New Roman" panose="02020603050405020304" pitchFamily="18" charset="0"/>
              </a:rPr>
              <a:t>A + BC → AC + B</a:t>
            </a:r>
          </a:p>
          <a:p>
            <a:pPr algn="just" eaLnBrk="1" hangingPunct="1">
              <a:lnSpc>
                <a:spcPts val="2550"/>
              </a:lnSpc>
            </a:pPr>
            <a:r>
              <a:rPr lang="en-US" sz="1300">
                <a:latin typeface="Times New Roman" panose="02020603050405020304" pitchFamily="18" charset="0"/>
              </a:rPr>
              <a:t>Single replacement reactions usually occur between the following combinations:</a:t>
            </a:r>
          </a:p>
          <a:p>
            <a:pPr algn="just" eaLnBrk="1" hangingPunct="1">
              <a:lnSpc>
                <a:spcPts val="2550"/>
              </a:lnSpc>
            </a:pPr>
            <a:r>
              <a:rPr lang="en-US" sz="1300" b="1">
                <a:latin typeface="Times New Roman" panose="02020603050405020304" pitchFamily="18" charset="0"/>
              </a:rPr>
              <a:t>a. An active metal + an acid</a:t>
            </a:r>
          </a:p>
          <a:p>
            <a:pPr algn="just" eaLnBrk="1" hangingPunct="1">
              <a:lnSpc>
                <a:spcPts val="1613"/>
              </a:lnSpc>
            </a:pPr>
            <a:r>
              <a:rPr lang="en-US" sz="1300">
                <a:latin typeface="Times New Roman" panose="02020603050405020304" pitchFamily="18" charset="0"/>
              </a:rPr>
              <a:t>When a metal which is above hydrogen in the activity series is reacted with an acid, hydrogen is liberated and a salt is formed.</a:t>
            </a:r>
          </a:p>
        </p:txBody>
      </p:sp>
      <p:sp>
        <p:nvSpPr>
          <p:cNvPr id="32772" name="Rectangle 3"/>
          <p:cNvSpPr>
            <a:spLocks noChangeArrowheads="1"/>
          </p:cNvSpPr>
          <p:nvPr/>
        </p:nvSpPr>
        <p:spPr bwMode="auto">
          <a:xfrm>
            <a:off x="268288" y="5102225"/>
            <a:ext cx="62420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ts val="1613"/>
              </a:lnSpc>
              <a:spcBef>
                <a:spcPts val="1050"/>
              </a:spcBef>
            </a:pPr>
            <a:r>
              <a:rPr lang="en-US" sz="1300" b="1">
                <a:latin typeface="Times New Roman" panose="02020603050405020304" pitchFamily="18" charset="0"/>
              </a:rPr>
              <a:t>b. A metal + a salt</a:t>
            </a:r>
          </a:p>
          <a:p>
            <a:pPr algn="just" eaLnBrk="1" hangingPunct="1">
              <a:lnSpc>
                <a:spcPts val="1613"/>
              </a:lnSpc>
            </a:pPr>
            <a:r>
              <a:rPr lang="en-US" sz="1300">
                <a:latin typeface="Times New Roman" panose="02020603050405020304" pitchFamily="18" charset="0"/>
              </a:rPr>
              <a:t>Each metal in the activity series displaces any metals below it to form a salt in solution.</a:t>
            </a:r>
          </a:p>
        </p:txBody>
      </p:sp>
      <p:sp>
        <p:nvSpPr>
          <p:cNvPr id="32773" name="Rectangle 5"/>
          <p:cNvSpPr>
            <a:spLocks noChangeArrowheads="1"/>
          </p:cNvSpPr>
          <p:nvPr/>
        </p:nvSpPr>
        <p:spPr bwMode="auto">
          <a:xfrm>
            <a:off x="268288" y="6913563"/>
            <a:ext cx="6967537"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ts val="1588"/>
              </a:lnSpc>
              <a:spcBef>
                <a:spcPts val="1050"/>
              </a:spcBef>
            </a:pPr>
            <a:r>
              <a:rPr lang="en-US" sz="1300" b="1">
                <a:latin typeface="Times New Roman" panose="02020603050405020304" pitchFamily="18" charset="0"/>
              </a:rPr>
              <a:t>c. A Halogen + halide salt</a:t>
            </a:r>
          </a:p>
          <a:p>
            <a:pPr algn="just" eaLnBrk="1" hangingPunct="1">
              <a:lnSpc>
                <a:spcPts val="1588"/>
              </a:lnSpc>
            </a:pPr>
            <a:r>
              <a:rPr lang="en-US" sz="1300">
                <a:latin typeface="Times New Roman" panose="02020603050405020304" pitchFamily="18" charset="0"/>
              </a:rPr>
              <a:t>A halogen (F, Cl, Br, I, At) will displace any less active halogen from a halide salt. The order of activity decreases going from top to bottom down the halogen family in the periodic table.</a:t>
            </a:r>
          </a:p>
          <a:p>
            <a:pPr algn="just" eaLnBrk="1" hangingPunct="1">
              <a:lnSpc>
                <a:spcPts val="1588"/>
              </a:lnSpc>
            </a:pPr>
            <a:endParaRPr lang="en-US" sz="1300">
              <a:latin typeface="Times New Roman" panose="02020603050405020304" pitchFamily="18" charset="0"/>
            </a:endParaRPr>
          </a:p>
          <a:p>
            <a:pPr algn="just" eaLnBrk="1" hangingPunct="1">
              <a:lnSpc>
                <a:spcPts val="1588"/>
              </a:lnSpc>
            </a:pPr>
            <a:endParaRPr lang="en-US" sz="1300" b="1">
              <a:latin typeface="Times New Roman" panose="02020603050405020304" pitchFamily="18" charset="0"/>
            </a:endParaRPr>
          </a:p>
          <a:p>
            <a:pPr algn="just" eaLnBrk="1" hangingPunct="1">
              <a:lnSpc>
                <a:spcPts val="1588"/>
              </a:lnSpc>
            </a:pPr>
            <a:endParaRPr lang="en-US" sz="1300" b="1">
              <a:latin typeface="Times New Roman" panose="02020603050405020304" pitchFamily="18" charset="0"/>
            </a:endParaRPr>
          </a:p>
          <a:p>
            <a:pPr algn="just" eaLnBrk="1" hangingPunct="1">
              <a:lnSpc>
                <a:spcPts val="1588"/>
              </a:lnSpc>
            </a:pPr>
            <a:endParaRPr lang="en-US" sz="1300" b="1">
              <a:latin typeface="Times New Roman" panose="02020603050405020304" pitchFamily="18" charset="0"/>
            </a:endParaRPr>
          </a:p>
          <a:p>
            <a:pPr algn="just" eaLnBrk="1" hangingPunct="1">
              <a:lnSpc>
                <a:spcPts val="1588"/>
              </a:lnSpc>
            </a:pPr>
            <a:r>
              <a:rPr lang="en-US" sz="1300" b="1">
                <a:latin typeface="Times New Roman" panose="02020603050405020304" pitchFamily="18" charset="0"/>
              </a:rPr>
              <a:t>4. Metathesis or Double Replacement Reactions</a:t>
            </a:r>
          </a:p>
          <a:p>
            <a:pPr algn="just" eaLnBrk="1" hangingPunct="1">
              <a:lnSpc>
                <a:spcPts val="1588"/>
              </a:lnSpc>
            </a:pPr>
            <a:r>
              <a:rPr lang="en-US" sz="1300">
                <a:latin typeface="Times New Roman" panose="02020603050405020304" pitchFamily="18" charset="0"/>
              </a:rPr>
              <a:t>A metathesis is a double repplacement reaction that usually occurs in water solution. The general form of a metathesis reaction is:</a:t>
            </a:r>
          </a:p>
          <a:p>
            <a:pPr algn="ctr" eaLnBrk="1" hangingPunct="1">
              <a:lnSpc>
                <a:spcPts val="1588"/>
              </a:lnSpc>
              <a:spcAft>
                <a:spcPts val="1050"/>
              </a:spcAft>
            </a:pPr>
            <a:r>
              <a:rPr lang="en-US" sz="1300">
                <a:latin typeface="Times New Roman" panose="02020603050405020304" pitchFamily="18" charset="0"/>
              </a:rPr>
              <a:t>AB + CD → AD + CB</a:t>
            </a:r>
          </a:p>
          <a:p>
            <a:pPr eaLnBrk="1" hangingPunct="1">
              <a:lnSpc>
                <a:spcPts val="2563"/>
              </a:lnSpc>
            </a:pPr>
            <a:r>
              <a:rPr lang="en-US" sz="1300">
                <a:latin typeface="Times New Roman" panose="02020603050405020304" pitchFamily="18" charset="0"/>
              </a:rPr>
              <a:t>The principal conditions that favor the completion of these reactions are: </a:t>
            </a:r>
          </a:p>
          <a:p>
            <a:pPr eaLnBrk="1" hangingPunct="1">
              <a:lnSpc>
                <a:spcPts val="2563"/>
              </a:lnSpc>
            </a:pPr>
            <a:r>
              <a:rPr lang="en-US" sz="1300" b="1">
                <a:latin typeface="Times New Roman" panose="02020603050405020304" pitchFamily="18" charset="0"/>
              </a:rPr>
              <a:t>a. Precipitation Reactions</a:t>
            </a:r>
          </a:p>
        </p:txBody>
      </p:sp>
      <p:sp>
        <p:nvSpPr>
          <p:cNvPr id="32774" name="Rectangle 6"/>
          <p:cNvSpPr>
            <a:spLocks noChangeArrowheads="1"/>
          </p:cNvSpPr>
          <p:nvPr/>
        </p:nvSpPr>
        <p:spPr bwMode="auto">
          <a:xfrm>
            <a:off x="3657600" y="10363200"/>
            <a:ext cx="176213"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sz="1100">
                <a:latin typeface="Times New Roman" panose="02020603050405020304" pitchFamily="18" charset="0"/>
              </a:rPr>
              <a:t>32</a:t>
            </a:r>
          </a:p>
        </p:txBody>
      </p:sp>
      <p:pic>
        <p:nvPicPr>
          <p:cNvPr id="32775"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25" y="3881438"/>
            <a:ext cx="6916738"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 y="5573713"/>
            <a:ext cx="6916738"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975" y="7631113"/>
            <a:ext cx="6916738"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1"/>
          <p:cNvSpPr>
            <a:spLocks noChangeArrowheads="1"/>
          </p:cNvSpPr>
          <p:nvPr/>
        </p:nvSpPr>
        <p:spPr bwMode="auto">
          <a:xfrm>
            <a:off x="271463" y="304800"/>
            <a:ext cx="69469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ts val="1613"/>
              </a:lnSpc>
            </a:pPr>
            <a:r>
              <a:rPr lang="en-US" sz="1300">
                <a:latin typeface="Times New Roman" panose="02020603050405020304" pitchFamily="18" charset="0"/>
              </a:rPr>
              <a:t>In this type of reaction, two compounds which are water soluble react to form two new compounds, one of which is a precipitate (i.e. insoluble in water). The precipitate is often indicated by an arrow pointing downward, </a:t>
            </a:r>
            <a:r>
              <a:rPr lang="en-US" sz="1400"/>
              <a:t>↓</a:t>
            </a:r>
            <a:r>
              <a:rPr lang="en-US" sz="1300">
                <a:latin typeface="Times New Roman" panose="02020603050405020304" pitchFamily="18" charset="0"/>
              </a:rPr>
              <a:t>, written next to its formula.</a:t>
            </a:r>
          </a:p>
        </p:txBody>
      </p:sp>
      <p:sp>
        <p:nvSpPr>
          <p:cNvPr id="33795" name="Rectangle 3"/>
          <p:cNvSpPr>
            <a:spLocks noChangeArrowheads="1"/>
          </p:cNvSpPr>
          <p:nvPr/>
        </p:nvSpPr>
        <p:spPr bwMode="auto">
          <a:xfrm>
            <a:off x="268288" y="2706688"/>
            <a:ext cx="6946900" cy="414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ts val="1588"/>
              </a:lnSpc>
              <a:spcBef>
                <a:spcPts val="2100"/>
              </a:spcBef>
            </a:pPr>
            <a:r>
              <a:rPr lang="en-US" sz="1300">
                <a:latin typeface="Times New Roman" panose="02020603050405020304" pitchFamily="18" charset="0"/>
              </a:rPr>
              <a:t>b. Neutralization Reactions (sometimes called acid-base reactions)</a:t>
            </a:r>
          </a:p>
          <a:p>
            <a:pPr algn="just" eaLnBrk="1" hangingPunct="1">
              <a:lnSpc>
                <a:spcPts val="1588"/>
              </a:lnSpc>
              <a:spcAft>
                <a:spcPts val="425"/>
              </a:spcAft>
            </a:pPr>
            <a:r>
              <a:rPr lang="en-US" sz="1300">
                <a:latin typeface="Times New Roman" panose="02020603050405020304" pitchFamily="18" charset="0"/>
              </a:rPr>
              <a:t>A neutralization reaction occurs between an acidic compound and a basic compound to form a chemical salt and water.</a:t>
            </a:r>
          </a:p>
          <a:p>
            <a:pPr algn="just" eaLnBrk="1" hangingPunct="1">
              <a:spcAft>
                <a:spcPts val="838"/>
              </a:spcAft>
            </a:pPr>
            <a:r>
              <a:rPr lang="en-US" sz="1300" b="1">
                <a:latin typeface="Times New Roman" panose="02020603050405020304" pitchFamily="18" charset="0"/>
              </a:rPr>
              <a:t>1. Reaction between an acid and a base</a:t>
            </a:r>
          </a:p>
          <a:p>
            <a:pPr algn="just" eaLnBrk="1" hangingPunct="1">
              <a:spcAft>
                <a:spcPts val="425"/>
              </a:spcAft>
            </a:pPr>
            <a:endParaRPr lang="en-US" sz="1300">
              <a:latin typeface="Times New Roman" panose="02020603050405020304" pitchFamily="18" charset="0"/>
            </a:endParaRPr>
          </a:p>
          <a:p>
            <a:pPr algn="just" eaLnBrk="1" hangingPunct="1">
              <a:lnSpc>
                <a:spcPts val="1613"/>
              </a:lnSpc>
            </a:pPr>
            <a:endParaRPr lang="en-US" sz="1300">
              <a:latin typeface="Times New Roman" panose="02020603050405020304" pitchFamily="18" charset="0"/>
            </a:endParaRPr>
          </a:p>
          <a:p>
            <a:pPr algn="just" eaLnBrk="1" hangingPunct="1">
              <a:lnSpc>
                <a:spcPts val="1613"/>
              </a:lnSpc>
            </a:pPr>
            <a:endParaRPr lang="en-US" sz="1300">
              <a:latin typeface="Times New Roman" panose="02020603050405020304" pitchFamily="18" charset="0"/>
            </a:endParaRPr>
          </a:p>
          <a:p>
            <a:pPr algn="just" eaLnBrk="1" hangingPunct="1">
              <a:lnSpc>
                <a:spcPts val="1613"/>
              </a:lnSpc>
            </a:pPr>
            <a:endParaRPr lang="en-US" sz="1300">
              <a:latin typeface="Times New Roman" panose="02020603050405020304" pitchFamily="18" charset="0"/>
            </a:endParaRPr>
          </a:p>
          <a:p>
            <a:pPr algn="just" eaLnBrk="1" hangingPunct="1">
              <a:lnSpc>
                <a:spcPts val="1613"/>
              </a:lnSpc>
            </a:pPr>
            <a:endParaRPr lang="en-US" sz="1300">
              <a:latin typeface="Times New Roman" panose="02020603050405020304" pitchFamily="18" charset="0"/>
            </a:endParaRPr>
          </a:p>
          <a:p>
            <a:pPr algn="just" eaLnBrk="1" hangingPunct="1">
              <a:lnSpc>
                <a:spcPts val="1613"/>
              </a:lnSpc>
            </a:pPr>
            <a:endParaRPr lang="en-US" sz="1300">
              <a:latin typeface="Times New Roman" panose="02020603050405020304" pitchFamily="18" charset="0"/>
            </a:endParaRPr>
          </a:p>
        </p:txBody>
      </p:sp>
      <p:sp>
        <p:nvSpPr>
          <p:cNvPr id="33796" name="Rectangle 5"/>
          <p:cNvSpPr>
            <a:spLocks noChangeArrowheads="1"/>
          </p:cNvSpPr>
          <p:nvPr/>
        </p:nvSpPr>
        <p:spPr bwMode="auto">
          <a:xfrm>
            <a:off x="3657600" y="10363200"/>
            <a:ext cx="16827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sz="1100">
                <a:latin typeface="Times New Roman" panose="02020603050405020304" pitchFamily="18" charset="0"/>
              </a:rPr>
              <a:t>33</a:t>
            </a:r>
          </a:p>
        </p:txBody>
      </p:sp>
      <p:pic>
        <p:nvPicPr>
          <p:cNvPr id="33797"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775" y="1077913"/>
            <a:ext cx="6916738"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668713"/>
            <a:ext cx="6916738"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450" y="5040313"/>
            <a:ext cx="6916738" cy="508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4818" name="Picture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850" y="392113"/>
            <a:ext cx="6915150" cy="990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14"/>
          <p:cNvSpPr>
            <a:spLocks noChangeArrowheads="1"/>
          </p:cNvSpPr>
          <p:nvPr/>
        </p:nvSpPr>
        <p:spPr bwMode="auto">
          <a:xfrm>
            <a:off x="3617913" y="10299700"/>
            <a:ext cx="3270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sz="1100">
                <a:solidFill>
                  <a:srgbClr val="000000"/>
                </a:solidFill>
                <a:latin typeface="Times New Roman" panose="02020603050405020304" pitchFamily="18" charset="0"/>
              </a:rPr>
              <a:t>34</a:t>
            </a:r>
          </a:p>
        </p:txBody>
      </p:sp>
    </p:spTree>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584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24050" y="2651125"/>
            <a:ext cx="362902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4138613"/>
            <a:ext cx="1090613"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Rectangle 3"/>
          <p:cNvSpPr>
            <a:spLocks noChangeArrowheads="1"/>
          </p:cNvSpPr>
          <p:nvPr/>
        </p:nvSpPr>
        <p:spPr bwMode="auto">
          <a:xfrm>
            <a:off x="506413" y="317500"/>
            <a:ext cx="6735762" cy="20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39713" indent="-215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ts val="1613"/>
              </a:lnSpc>
              <a:spcAft>
                <a:spcPts val="1050"/>
              </a:spcAft>
            </a:pPr>
            <a:r>
              <a:rPr lang="en-US" sz="1300">
                <a:latin typeface="Times New Roman" panose="02020603050405020304" pitchFamily="18" charset="0"/>
              </a:rPr>
              <a:t>•    Since Kc is being determined, check to see if the given equilibrium amounts are expressed in moles per liter (molarity). In this example they are not; conversion of each is required.</a:t>
            </a:r>
          </a:p>
          <a:p>
            <a:r>
              <a:rPr lang="en-US" sz="1400" b="1"/>
              <a:t>                                          [CO</a:t>
            </a:r>
            <a:r>
              <a:rPr lang="en-US" sz="1400" b="1" baseline="-25000"/>
              <a:t>2</a:t>
            </a:r>
            <a:r>
              <a:rPr lang="en-US" sz="1400" b="1"/>
              <a:t>] = 0.1908 mol CO</a:t>
            </a:r>
            <a:r>
              <a:rPr lang="en-US" sz="1400" b="1" baseline="-25000"/>
              <a:t>2</a:t>
            </a:r>
            <a:r>
              <a:rPr lang="en-US" sz="1400" b="1"/>
              <a:t>/2.00 L = 0.0954 M</a:t>
            </a:r>
            <a:r>
              <a:rPr lang="en-US" sz="1400"/>
              <a:t> </a:t>
            </a:r>
          </a:p>
          <a:p>
            <a:r>
              <a:rPr lang="en-US" sz="1400"/>
              <a:t>                                          </a:t>
            </a:r>
            <a:r>
              <a:rPr lang="en-US" sz="1400" b="1"/>
              <a:t>[H</a:t>
            </a:r>
            <a:r>
              <a:rPr lang="en-US" sz="1400" b="1" baseline="-25000"/>
              <a:t>2</a:t>
            </a:r>
            <a:r>
              <a:rPr lang="en-US" sz="1400" b="1"/>
              <a:t>] = 0.0454 M</a:t>
            </a:r>
            <a:r>
              <a:rPr lang="en-US" sz="1400"/>
              <a:t> </a:t>
            </a:r>
            <a:br>
              <a:rPr lang="en-US" sz="1400"/>
            </a:br>
            <a:r>
              <a:rPr lang="en-US" sz="1400" b="1"/>
              <a:t>                                     [CO] = 0.0046 M</a:t>
            </a:r>
            <a:r>
              <a:rPr lang="en-US" sz="1400"/>
              <a:t> </a:t>
            </a:r>
            <a:br>
              <a:rPr lang="en-US" sz="1400"/>
            </a:br>
            <a:r>
              <a:rPr lang="en-US" sz="1400" b="1"/>
              <a:t>                                     [H</a:t>
            </a:r>
            <a:r>
              <a:rPr lang="en-US" sz="1400" b="1" baseline="-25000"/>
              <a:t>2</a:t>
            </a:r>
            <a:r>
              <a:rPr lang="en-US" sz="1400" b="1"/>
              <a:t>O] = 0.0046 M</a:t>
            </a:r>
            <a:endParaRPr lang="en-US" sz="1400"/>
          </a:p>
          <a:p>
            <a:pPr eaLnBrk="1" hangingPunct="1">
              <a:lnSpc>
                <a:spcPts val="1613"/>
              </a:lnSpc>
            </a:pPr>
            <a:endParaRPr lang="en-US" sz="1300">
              <a:latin typeface="Times New Roman" panose="02020603050405020304" pitchFamily="18" charset="0"/>
            </a:endParaRPr>
          </a:p>
          <a:p>
            <a:pPr eaLnBrk="1" hangingPunct="1">
              <a:lnSpc>
                <a:spcPts val="1613"/>
              </a:lnSpc>
            </a:pPr>
            <a:endParaRPr lang="en-US" sz="1300">
              <a:latin typeface="Times New Roman" panose="02020603050405020304" pitchFamily="18" charset="0"/>
            </a:endParaRPr>
          </a:p>
          <a:p>
            <a:pPr eaLnBrk="1" hangingPunct="1">
              <a:lnSpc>
                <a:spcPts val="1613"/>
              </a:lnSpc>
            </a:pPr>
            <a:r>
              <a:rPr lang="en-US" sz="1300">
                <a:latin typeface="Times New Roman" panose="02020603050405020304" pitchFamily="18" charset="0"/>
              </a:rPr>
              <a:t>•    Substitute each concentration into the equilibrium expression and calculate the value of the equilibrium constant.</a:t>
            </a:r>
          </a:p>
        </p:txBody>
      </p:sp>
      <p:sp>
        <p:nvSpPr>
          <p:cNvPr id="35845" name="Rectangle 4"/>
          <p:cNvSpPr>
            <a:spLocks noChangeArrowheads="1"/>
          </p:cNvSpPr>
          <p:nvPr/>
        </p:nvSpPr>
        <p:spPr bwMode="auto">
          <a:xfrm>
            <a:off x="285750" y="3565525"/>
            <a:ext cx="69072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ts val="1613"/>
              </a:lnSpc>
            </a:pPr>
            <a:r>
              <a:rPr lang="en-US" sz="1300">
                <a:latin typeface="Times New Roman" panose="02020603050405020304" pitchFamily="18" charset="0"/>
              </a:rPr>
              <a:t>For gaseous reactants it is more convenient to express the equilibrium condition in terms of the partial pressures of the reactants and products. For this case the equilibrium constant is defined</a:t>
            </a:r>
          </a:p>
        </p:txBody>
      </p:sp>
      <p:sp>
        <p:nvSpPr>
          <p:cNvPr id="35846" name="Rectangle 5"/>
          <p:cNvSpPr>
            <a:spLocks noChangeArrowheads="1"/>
          </p:cNvSpPr>
          <p:nvPr/>
        </p:nvSpPr>
        <p:spPr bwMode="auto">
          <a:xfrm>
            <a:off x="288925" y="3975100"/>
            <a:ext cx="17145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ts val="1613"/>
              </a:lnSpc>
            </a:pPr>
            <a:r>
              <a:rPr lang="en-US" sz="1300">
                <a:latin typeface="Times New Roman" panose="02020603050405020304" pitchFamily="18" charset="0"/>
              </a:rPr>
              <a:t>by</a:t>
            </a:r>
          </a:p>
        </p:txBody>
      </p:sp>
      <p:sp>
        <p:nvSpPr>
          <p:cNvPr id="35847" name="Rectangle 6"/>
          <p:cNvSpPr>
            <a:spLocks noChangeArrowheads="1"/>
          </p:cNvSpPr>
          <p:nvPr/>
        </p:nvSpPr>
        <p:spPr bwMode="auto">
          <a:xfrm>
            <a:off x="238125" y="4754563"/>
            <a:ext cx="26384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Aft>
                <a:spcPts val="838"/>
              </a:spcAft>
            </a:pPr>
            <a:r>
              <a:rPr lang="en-US" sz="1300">
                <a:latin typeface="Times New Roman" panose="02020603050405020304" pitchFamily="18" charset="0"/>
              </a:rPr>
              <a:t>Relationship between Kc and Kp is:</a:t>
            </a:r>
          </a:p>
        </p:txBody>
      </p:sp>
      <p:sp>
        <p:nvSpPr>
          <p:cNvPr id="35848" name="Rectangle 7"/>
          <p:cNvSpPr>
            <a:spLocks noChangeArrowheads="1"/>
          </p:cNvSpPr>
          <p:nvPr/>
        </p:nvSpPr>
        <p:spPr bwMode="auto">
          <a:xfrm>
            <a:off x="4114800" y="5005388"/>
            <a:ext cx="201613"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sz="1100" b="1">
                <a:solidFill>
                  <a:srgbClr val="373144"/>
                </a:solidFill>
                <a:latin typeface="Verdana" panose="020B0604030504040204" pitchFamily="34" charset="0"/>
              </a:rPr>
              <a:t>Art</a:t>
            </a:r>
          </a:p>
        </p:txBody>
      </p:sp>
      <p:sp>
        <p:nvSpPr>
          <p:cNvPr id="9" name="Rectangle 8"/>
          <p:cNvSpPr/>
          <p:nvPr/>
        </p:nvSpPr>
        <p:spPr>
          <a:xfrm>
            <a:off x="3252788" y="5092700"/>
            <a:ext cx="882650" cy="225425"/>
          </a:xfrm>
          <a:prstGeom prst="rect">
            <a:avLst/>
          </a:prstGeom>
        </p:spPr>
        <p:txBody>
          <a:bodyPr wrap="none" lIns="0" tIns="0" rIns="0" bIns="0"/>
          <a:lstStyle/>
          <a:p>
            <a:pPr algn="ctr" eaLnBrk="1" fontAlgn="auto" hangingPunct="1">
              <a:spcBef>
                <a:spcPts val="0"/>
              </a:spcBef>
              <a:spcAft>
                <a:spcPts val="840"/>
              </a:spcAft>
              <a:defRPr/>
            </a:pPr>
            <a:r>
              <a:rPr lang="en-US" sz="1600" b="1" i="1" cap="small">
                <a:solidFill>
                  <a:srgbClr val="474847"/>
                </a:solidFill>
                <a:latin typeface="Times New Roman"/>
              </a:rPr>
              <a:t>K</a:t>
            </a:r>
            <a:r>
              <a:rPr lang="en-US" sz="1600" b="1" i="1" cap="small" baseline="-25000">
                <a:solidFill>
                  <a:srgbClr val="474847"/>
                </a:solidFill>
                <a:latin typeface="Times New Roman"/>
              </a:rPr>
              <a:t>f</a:t>
            </a:r>
            <a:r>
              <a:rPr lang="en-US" sz="1600" b="1" i="1" cap="small">
                <a:solidFill>
                  <a:srgbClr val="474847"/>
                </a:solidFill>
                <a:latin typeface="Times New Roman"/>
              </a:rPr>
              <a:t>=K</a:t>
            </a:r>
            <a:r>
              <a:rPr lang="en-US" sz="1600" b="1" i="1" cap="small" baseline="-25000">
                <a:solidFill>
                  <a:srgbClr val="474847"/>
                </a:solidFill>
                <a:latin typeface="Times New Roman"/>
              </a:rPr>
              <a:t>c</a:t>
            </a:r>
            <a:r>
              <a:rPr lang="en-US" sz="1600" b="1" i="1" cap="small">
                <a:solidFill>
                  <a:srgbClr val="474847"/>
                </a:solidFill>
                <a:latin typeface="Times New Roman"/>
              </a:rPr>
              <a:t>(BT)</a:t>
            </a:r>
          </a:p>
        </p:txBody>
      </p:sp>
      <p:sp>
        <p:nvSpPr>
          <p:cNvPr id="35850" name="Rectangle 9"/>
          <p:cNvSpPr>
            <a:spLocks noChangeArrowheads="1"/>
          </p:cNvSpPr>
          <p:nvPr/>
        </p:nvSpPr>
        <p:spPr bwMode="auto">
          <a:xfrm>
            <a:off x="285750" y="5430838"/>
            <a:ext cx="6916738"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ts val="1613"/>
              </a:lnSpc>
              <a:spcAft>
                <a:spcPts val="1475"/>
              </a:spcAft>
            </a:pPr>
            <a:r>
              <a:rPr lang="en-US" sz="1300">
                <a:latin typeface="Times New Roman" panose="02020603050405020304" pitchFamily="18" charset="0"/>
              </a:rPr>
              <a:t>K</a:t>
            </a:r>
            <a:r>
              <a:rPr lang="en-US" sz="1300" baseline="-25000">
                <a:latin typeface="Times New Roman" panose="02020603050405020304" pitchFamily="18" charset="0"/>
              </a:rPr>
              <a:t>c</a:t>
            </a:r>
            <a:r>
              <a:rPr lang="en-US" sz="1300">
                <a:latin typeface="Times New Roman" panose="02020603050405020304" pitchFamily="18" charset="0"/>
              </a:rPr>
              <a:t>: is an equilibrium constant in terms of molar concentrations, K</a:t>
            </a:r>
            <a:r>
              <a:rPr lang="en-US" sz="1300" baseline="-25000">
                <a:latin typeface="Times New Roman" panose="02020603050405020304" pitchFamily="18" charset="0"/>
              </a:rPr>
              <a:t>p</a:t>
            </a:r>
            <a:r>
              <a:rPr lang="en-US" sz="1300">
                <a:latin typeface="Times New Roman" panose="02020603050405020304" pitchFamily="18" charset="0"/>
              </a:rPr>
              <a:t>: is an equilibrium constant in terms of partial pressures, T: temperature, R: Ideal Gas Constant (0.0821 literatm/molK), n: is number of moles.</a:t>
            </a:r>
          </a:p>
        </p:txBody>
      </p:sp>
      <p:sp>
        <p:nvSpPr>
          <p:cNvPr id="35851" name="Rectangle 10"/>
          <p:cNvSpPr>
            <a:spLocks noChangeArrowheads="1"/>
          </p:cNvSpPr>
          <p:nvPr/>
        </p:nvSpPr>
        <p:spPr bwMode="auto">
          <a:xfrm>
            <a:off x="271463" y="6318250"/>
            <a:ext cx="6943725"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Bef>
                <a:spcPts val="1475"/>
              </a:spcBef>
              <a:spcAft>
                <a:spcPts val="838"/>
              </a:spcAft>
            </a:pPr>
            <a:r>
              <a:rPr lang="en-US" sz="1600" b="1">
                <a:latin typeface="Times New Roman" panose="02020603050405020304" pitchFamily="18" charset="0"/>
              </a:rPr>
              <a:t>4. Reaction rate</a:t>
            </a:r>
          </a:p>
          <a:p>
            <a:pPr algn="just" eaLnBrk="1" hangingPunct="1">
              <a:lnSpc>
                <a:spcPts val="1613"/>
              </a:lnSpc>
            </a:pPr>
            <a:r>
              <a:rPr lang="en-US" sz="1300">
                <a:latin typeface="Times New Roman" panose="02020603050405020304" pitchFamily="18" charset="0"/>
              </a:rPr>
              <a:t>The rate of reaction, r, is defined to be the slope of the concentration-time plot for a species divided by the stoichiometric coefficient of that species. For the example shown</a:t>
            </a:r>
          </a:p>
        </p:txBody>
      </p:sp>
      <p:sp>
        <p:nvSpPr>
          <p:cNvPr id="35852" name="Rectangle 11"/>
          <p:cNvSpPr>
            <a:spLocks noChangeArrowheads="1"/>
          </p:cNvSpPr>
          <p:nvPr/>
        </p:nvSpPr>
        <p:spPr bwMode="auto">
          <a:xfrm>
            <a:off x="268288" y="7781925"/>
            <a:ext cx="2160587"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Bef>
                <a:spcPts val="1263"/>
              </a:spcBef>
              <a:spcAft>
                <a:spcPts val="1475"/>
              </a:spcAft>
            </a:pPr>
            <a:r>
              <a:rPr lang="en-US" sz="1300">
                <a:latin typeface="Times New Roman" panose="02020603050405020304" pitchFamily="18" charset="0"/>
              </a:rPr>
              <a:t>For the oxidation of ammonia</a:t>
            </a:r>
          </a:p>
        </p:txBody>
      </p:sp>
      <p:sp>
        <p:nvSpPr>
          <p:cNvPr id="13" name="Rectangle 12"/>
          <p:cNvSpPr/>
          <p:nvPr/>
        </p:nvSpPr>
        <p:spPr>
          <a:xfrm>
            <a:off x="271463" y="8205788"/>
            <a:ext cx="6534150" cy="1785937"/>
          </a:xfrm>
          <a:prstGeom prst="rect">
            <a:avLst/>
          </a:prstGeom>
        </p:spPr>
        <p:txBody>
          <a:bodyPr lIns="0" tIns="0" rIns="0" bIns="0"/>
          <a:lstStyle/>
          <a:p>
            <a:pPr algn="ctr" eaLnBrk="1" fontAlgn="auto" hangingPunct="1">
              <a:spcBef>
                <a:spcPts val="1470"/>
              </a:spcBef>
              <a:spcAft>
                <a:spcPts val="1260"/>
              </a:spcAft>
              <a:defRPr/>
            </a:pPr>
            <a:r>
              <a:rPr lang="en-US" sz="1600" b="1" i="1" dirty="0">
                <a:latin typeface="Times New Roman"/>
              </a:rPr>
              <a:t>4NH</a:t>
            </a:r>
            <a:r>
              <a:rPr lang="en-US" sz="1300" b="1" i="1" dirty="0">
                <a:latin typeface="Times New Roman"/>
              </a:rPr>
              <a:t>3 </a:t>
            </a:r>
            <a:r>
              <a:rPr lang="en-US" sz="1600" b="1" i="1" dirty="0">
                <a:latin typeface="Times New Roman"/>
              </a:rPr>
              <a:t>+</a:t>
            </a:r>
            <a:r>
              <a:rPr lang="en-US" sz="1600" b="1" i="1" dirty="0">
                <a:latin typeface="Times New Roman"/>
              </a:rPr>
              <a:t>3O</a:t>
            </a:r>
            <a:r>
              <a:rPr lang="en-US" sz="1300" b="1" i="1" dirty="0">
                <a:latin typeface="Times New Roman"/>
              </a:rPr>
              <a:t>2 </a:t>
            </a:r>
            <a:r>
              <a:rPr lang="en-US" sz="1600" b="1" dirty="0"/>
              <a:t>→</a:t>
            </a:r>
            <a:r>
              <a:rPr lang="en-US" sz="1600" b="1" i="1" dirty="0">
                <a:latin typeface="Times New Roman"/>
              </a:rPr>
              <a:t>1N</a:t>
            </a:r>
            <a:r>
              <a:rPr lang="en-US" sz="1300" b="1" i="1" dirty="0">
                <a:latin typeface="Times New Roman"/>
              </a:rPr>
              <a:t>2 </a:t>
            </a:r>
            <a:r>
              <a:rPr lang="en-US" sz="1600" b="1" i="1" dirty="0">
                <a:latin typeface="Times New Roman"/>
              </a:rPr>
              <a:t>+6H</a:t>
            </a:r>
            <a:r>
              <a:rPr lang="en-US" sz="1300" b="1" i="1" dirty="0">
                <a:latin typeface="Times New Roman"/>
              </a:rPr>
              <a:t>2</a:t>
            </a:r>
            <a:r>
              <a:rPr lang="en-US" sz="1600" b="1" i="1" dirty="0">
                <a:latin typeface="Times New Roman"/>
              </a:rPr>
              <a:t>O</a:t>
            </a:r>
          </a:p>
          <a:p>
            <a:pPr algn="just" eaLnBrk="1" fontAlgn="auto" hangingPunct="1">
              <a:spcBef>
                <a:spcPts val="0"/>
              </a:spcBef>
              <a:spcAft>
                <a:spcPts val="1260"/>
              </a:spcAft>
              <a:defRPr/>
            </a:pPr>
            <a:r>
              <a:rPr lang="en-US" sz="1300" dirty="0">
                <a:latin typeface="Times New Roman"/>
              </a:rPr>
              <a:t>it was found that the rate of formation of N</a:t>
            </a:r>
            <a:r>
              <a:rPr lang="en-US" sz="1100" dirty="0">
                <a:latin typeface="Candara"/>
              </a:rPr>
              <a:t>2</a:t>
            </a:r>
            <a:r>
              <a:rPr lang="en-US" sz="1300" dirty="0">
                <a:latin typeface="Times New Roman"/>
              </a:rPr>
              <a:t> was 0.27 </a:t>
            </a:r>
            <a:r>
              <a:rPr lang="en-US" sz="1300" dirty="0" err="1">
                <a:latin typeface="Times New Roman"/>
              </a:rPr>
              <a:t>mol</a:t>
            </a:r>
            <a:r>
              <a:rPr lang="en-US" sz="1300" dirty="0">
                <a:latin typeface="Times New Roman"/>
              </a:rPr>
              <a:t> L</a:t>
            </a:r>
            <a:r>
              <a:rPr lang="en-US" sz="1100" baseline="30000" dirty="0">
                <a:latin typeface="Candara"/>
              </a:rPr>
              <a:t>-1</a:t>
            </a:r>
            <a:r>
              <a:rPr lang="en-US" sz="1300" dirty="0">
                <a:latin typeface="Times New Roman"/>
              </a:rPr>
              <a:t> s</a:t>
            </a:r>
            <a:r>
              <a:rPr lang="en-US" sz="1300" baseline="30000" dirty="0">
                <a:latin typeface="Times New Roman"/>
              </a:rPr>
              <a:t>-1</a:t>
            </a:r>
            <a:r>
              <a:rPr lang="en-US" sz="1300" dirty="0">
                <a:latin typeface="Times New Roman"/>
              </a:rPr>
              <a:t>.</a:t>
            </a:r>
          </a:p>
          <a:p>
            <a:pPr marL="245872" algn="just" eaLnBrk="1" fontAlgn="auto" hangingPunct="1">
              <a:spcBef>
                <a:spcPts val="0"/>
              </a:spcBef>
              <a:spcAft>
                <a:spcPts val="0"/>
              </a:spcAft>
              <a:defRPr/>
            </a:pPr>
            <a:r>
              <a:rPr lang="en-US" sz="1300" dirty="0">
                <a:latin typeface="Times New Roman"/>
              </a:rPr>
              <a:t>a.    At what rate was water being formed?</a:t>
            </a:r>
          </a:p>
          <a:p>
            <a:pPr marL="245872" algn="just" eaLnBrk="1" fontAlgn="auto" hangingPunct="1">
              <a:spcBef>
                <a:spcPts val="0"/>
              </a:spcBef>
              <a:spcAft>
                <a:spcPts val="1260"/>
              </a:spcAft>
              <a:defRPr/>
            </a:pPr>
            <a:r>
              <a:rPr lang="en-US" sz="1300" dirty="0">
                <a:latin typeface="Times New Roman"/>
              </a:rPr>
              <a:t>b.    At what rate was ammonia being consumed?</a:t>
            </a:r>
          </a:p>
          <a:p>
            <a:pPr algn="just" eaLnBrk="1" fontAlgn="auto" hangingPunct="1">
              <a:spcBef>
                <a:spcPts val="0"/>
              </a:spcBef>
              <a:spcAft>
                <a:spcPts val="0"/>
              </a:spcAft>
              <a:defRPr/>
            </a:pPr>
            <a:r>
              <a:rPr lang="en-US" sz="1300" dirty="0">
                <a:latin typeface="Times New Roman"/>
              </a:rPr>
              <a:t>Solution</a:t>
            </a:r>
          </a:p>
          <a:p>
            <a:pPr algn="just" eaLnBrk="1" fontAlgn="auto" hangingPunct="1">
              <a:spcBef>
                <a:spcPts val="0"/>
              </a:spcBef>
              <a:spcAft>
                <a:spcPts val="0"/>
              </a:spcAft>
              <a:defRPr/>
            </a:pPr>
            <a:r>
              <a:rPr lang="en-US" sz="1300" i="1" dirty="0">
                <a:latin typeface="Times New Roman"/>
              </a:rPr>
              <a:t>a)</a:t>
            </a:r>
            <a:r>
              <a:rPr lang="en-US" sz="1300" dirty="0">
                <a:latin typeface="Times New Roman"/>
              </a:rPr>
              <a:t> From the equation stoichiometry, A[H</a:t>
            </a:r>
            <a:r>
              <a:rPr lang="en-US" sz="1100" baseline="-25000" dirty="0">
                <a:latin typeface="Candara"/>
              </a:rPr>
              <a:t>2</a:t>
            </a:r>
            <a:r>
              <a:rPr lang="en-US" sz="1300" dirty="0">
                <a:latin typeface="Times New Roman"/>
              </a:rPr>
              <a:t>O] = 6/2 A[N</a:t>
            </a:r>
            <a:r>
              <a:rPr lang="en-US" sz="1300" baseline="-25000" dirty="0">
                <a:latin typeface="Times New Roman"/>
              </a:rPr>
              <a:t>2</a:t>
            </a:r>
            <a:r>
              <a:rPr lang="en-US" sz="1300" dirty="0">
                <a:latin typeface="Times New Roman"/>
              </a:rPr>
              <a:t>], so the rate of formation of H</a:t>
            </a:r>
            <a:r>
              <a:rPr lang="en-US" sz="1300" baseline="-25000" dirty="0">
                <a:latin typeface="Times New Roman"/>
              </a:rPr>
              <a:t>2</a:t>
            </a:r>
            <a:r>
              <a:rPr lang="en-US" sz="1300" dirty="0">
                <a:latin typeface="Times New Roman"/>
              </a:rPr>
              <a:t>O is</a:t>
            </a:r>
          </a:p>
        </p:txBody>
      </p:sp>
      <p:sp>
        <p:nvSpPr>
          <p:cNvPr id="35854" name="Rectangle 13"/>
          <p:cNvSpPr>
            <a:spLocks noChangeArrowheads="1"/>
          </p:cNvSpPr>
          <p:nvPr/>
        </p:nvSpPr>
        <p:spPr bwMode="auto">
          <a:xfrm>
            <a:off x="3657600" y="10363200"/>
            <a:ext cx="1714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sz="1100">
                <a:latin typeface="Times New Roman" panose="02020603050405020304" pitchFamily="18" charset="0"/>
              </a:rPr>
              <a:t>35</a:t>
            </a:r>
          </a:p>
        </p:txBody>
      </p:sp>
      <p:pic>
        <p:nvPicPr>
          <p:cNvPr id="35855"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125" y="7146925"/>
            <a:ext cx="6916738"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6"/>
          <p:cNvSpPr>
            <a:spLocks noChangeArrowheads="1"/>
          </p:cNvSpPr>
          <p:nvPr/>
        </p:nvSpPr>
        <p:spPr bwMode="auto">
          <a:xfrm>
            <a:off x="3657600" y="10363200"/>
            <a:ext cx="176213"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sz="1100">
                <a:latin typeface="Times New Roman" panose="02020603050405020304" pitchFamily="18" charset="0"/>
              </a:rPr>
              <a:t>36</a:t>
            </a:r>
          </a:p>
        </p:txBody>
      </p:sp>
      <p:pic>
        <p:nvPicPr>
          <p:cNvPr id="36867"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850" y="373063"/>
            <a:ext cx="6915150" cy="994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305</TotalTime>
  <Words>1201</Words>
  <Application>Microsoft Office PowerPoint</Application>
  <PresentationFormat>Custom</PresentationFormat>
  <Paragraphs>123</Paragraphs>
  <Slides>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Calibri</vt:lpstr>
      <vt:lpstr>Arial</vt:lpstr>
      <vt:lpstr>Times New Roman</vt:lpstr>
      <vt:lpstr>Candara</vt:lpstr>
      <vt:lpstr>Segoe UI</vt:lpstr>
      <vt:lpstr>Impact</vt:lpstr>
      <vt:lpstr>Verdana</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Medical dept</dc:creator>
  <cp:keywords/>
  <cp:lastModifiedBy>hp</cp:lastModifiedBy>
  <cp:revision>39</cp:revision>
  <dcterms:modified xsi:type="dcterms:W3CDTF">2018-11-17T14:59:15Z</dcterms:modified>
</cp:coreProperties>
</file>